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0" y="2194560"/>
            <a:ext cx="12191695" cy="365760"/>
          </a:xfrm>
          <a:prstGeom prst="rect">
            <a:avLst/>
          </a:prstGeom>
          <a:noFill/>
          <a:ln/>
        </p:spPr>
        <p:txBody>
          <a:bodyPr wrap="square" lIns="0" tIns="0" rIns="0" bIns="0" rtlCol="0" anchor="ctr"/>
          <a:lstStyle/>
          <a:p>
            <a:pPr algn="ctr" indent="0" marL="0">
              <a:buNone/>
            </a:pPr>
            <a:r>
              <a:rPr lang="en-US" sz="1200" b="1" spc="1400" kern="0" dirty="0">
                <a:solidFill>
                  <a:srgbClr val="B8864A"/>
                </a:solidFill>
                <a:latin typeface="JetBrains Mono" pitchFamily="34" charset="0"/>
                <a:ea typeface="JetBrains Mono" pitchFamily="34" charset="-122"/>
                <a:cs typeface="JetBrains Mono" pitchFamily="34" charset="-120"/>
              </a:rPr>
              <a:t>EST. 1450  ·  SUSSEX</a:t>
            </a:r>
            <a:endParaRPr lang="en-US" sz="1200" dirty="0"/>
          </a:p>
        </p:txBody>
      </p:sp>
      <p:sp>
        <p:nvSpPr>
          <p:cNvPr id="3" name="Text 1"/>
          <p:cNvSpPr/>
          <p:nvPr/>
        </p:nvSpPr>
        <p:spPr>
          <a:xfrm>
            <a:off x="0" y="2606040"/>
            <a:ext cx="12191695" cy="1828800"/>
          </a:xfrm>
          <a:prstGeom prst="rect">
            <a:avLst/>
          </a:prstGeom>
          <a:noFill/>
          <a:ln/>
        </p:spPr>
        <p:txBody>
          <a:bodyPr wrap="square" lIns="0" tIns="0" rIns="0" bIns="0" rtlCol="0" anchor="ctr"/>
          <a:lstStyle/>
          <a:p>
            <a:pPr algn="ctr" indent="0" marL="0">
              <a:buNone/>
            </a:pPr>
            <a:r>
              <a:rPr lang="en-US" sz="13000" b="1" dirty="0">
                <a:solidFill>
                  <a:srgbClr val="2E4A2C"/>
                </a:solidFill>
                <a:latin typeface="Fraunces" pitchFamily="34" charset="0"/>
                <a:ea typeface="Fraunces" pitchFamily="34" charset="-122"/>
                <a:cs typeface="Fraunces" pitchFamily="34" charset="-120"/>
              </a:rPr>
              <a:t>Stoolball</a:t>
            </a:r>
            <a:endParaRPr lang="en-US" sz="13000" dirty="0"/>
          </a:p>
        </p:txBody>
      </p:sp>
      <p:sp>
        <p:nvSpPr>
          <p:cNvPr id="4" name="Text 2"/>
          <p:cNvSpPr/>
          <p:nvPr/>
        </p:nvSpPr>
        <p:spPr>
          <a:xfrm>
            <a:off x="0" y="4526280"/>
            <a:ext cx="12191695" cy="548640"/>
          </a:xfrm>
          <a:prstGeom prst="rect">
            <a:avLst/>
          </a:prstGeom>
          <a:noFill/>
          <a:ln/>
        </p:spPr>
        <p:txBody>
          <a:bodyPr wrap="square" lIns="0" tIns="0" rIns="0" bIns="0" rtlCol="0" anchor="t"/>
          <a:lstStyle/>
          <a:p>
            <a:pPr algn="ctr" indent="0" marL="0">
              <a:buNone/>
            </a:pPr>
            <a:r>
              <a:rPr lang="en-US" sz="2600" i="1" dirty="0">
                <a:solidFill>
                  <a:srgbClr val="6B6456"/>
                </a:solidFill>
                <a:latin typeface="Fraunces" pitchFamily="34" charset="0"/>
                <a:ea typeface="Fraunces" pitchFamily="34" charset="-122"/>
                <a:cs typeface="Fraunces" pitchFamily="34" charset="-120"/>
              </a:rPr>
              <a:t>A pocket guide for schools</a:t>
            </a:r>
            <a:endParaRPr lang="en-US" sz="2600" dirty="0"/>
          </a:p>
        </p:txBody>
      </p:sp>
      <p:sp>
        <p:nvSpPr>
          <p:cNvPr id="5" name="Shape 3"/>
          <p:cNvSpPr/>
          <p:nvPr/>
        </p:nvSpPr>
        <p:spPr>
          <a:xfrm>
            <a:off x="5547208" y="5212080"/>
            <a:ext cx="1097280" cy="0"/>
          </a:xfrm>
          <a:prstGeom prst="line">
            <a:avLst/>
          </a:prstGeom>
          <a:noFill/>
          <a:ln w="12700">
            <a:solidFill>
              <a:srgbClr val="B8864A"/>
            </a:solidFill>
            <a:prstDash val="solid"/>
          </a:ln>
        </p:spPr>
      </p:sp>
      <p:sp>
        <p:nvSpPr>
          <p:cNvPr id="6" name="Text 4"/>
          <p:cNvSpPr/>
          <p:nvPr/>
        </p:nvSpPr>
        <p:spPr>
          <a:xfrm>
            <a:off x="0" y="6217920"/>
            <a:ext cx="12191695" cy="274320"/>
          </a:xfrm>
          <a:prstGeom prst="rect">
            <a:avLst/>
          </a:prstGeom>
          <a:noFill/>
          <a:ln/>
        </p:spPr>
        <p:txBody>
          <a:bodyPr wrap="square" lIns="0" tIns="0" rIns="0" bIns="0" rtlCol="0" anchor="ctr"/>
          <a:lstStyle/>
          <a:p>
            <a:pPr algn="ctr" indent="0" marL="0">
              <a:buNone/>
            </a:pPr>
            <a:r>
              <a:rPr lang="en-US" sz="1000" spc="200" kern="0" dirty="0">
                <a:solidFill>
                  <a:srgbClr val="6B6456"/>
                </a:solidFill>
                <a:latin typeface="JetBrains Mono" pitchFamily="34" charset="0"/>
                <a:ea typeface="JetBrains Mono" pitchFamily="34" charset="-122"/>
                <a:cs typeface="JetBrains Mono" pitchFamily="34" charset="-120"/>
              </a:rPr>
              <a:t>stoolball.app</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10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a:t>
            </a:r>
            <a:endParaRPr lang="en-US" sz="5600" dirty="0"/>
          </a:p>
        </p:txBody>
      </p:sp>
      <p:sp>
        <p:nvSpPr>
          <p:cNvPr id="5" name="Text 3"/>
          <p:cNvSpPr/>
          <p:nvPr/>
        </p:nvSpPr>
        <p:spPr>
          <a:xfrm>
            <a:off x="123444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SETUP  ·  02 / 04</a:t>
            </a:r>
            <a:endParaRPr lang="en-US" sz="1000" dirty="0"/>
          </a:p>
        </p:txBody>
      </p:sp>
      <p:sp>
        <p:nvSpPr>
          <p:cNvPr id="6" name="Text 4"/>
          <p:cNvSpPr/>
          <p:nvPr/>
        </p:nvSpPr>
        <p:spPr>
          <a:xfrm>
            <a:off x="502920" y="1691640"/>
            <a:ext cx="5943600" cy="1828800"/>
          </a:xfrm>
          <a:prstGeom prst="rect">
            <a:avLst/>
          </a:prstGeom>
          <a:noFill/>
          <a:ln/>
        </p:spPr>
        <p:txBody>
          <a:bodyPr wrap="square" lIns="0" tIns="0" rIns="0" bIns="0" rtlCol="0" anchor="t"/>
          <a:lstStyle/>
          <a:p>
            <a:pPr algn="l" indent="0" marL="0">
              <a:buNone/>
            </a:pPr>
            <a:r>
              <a:rPr lang="en-US" sz="3800" b="1" dirty="0">
                <a:solidFill>
                  <a:srgbClr val="2E4A2C"/>
                </a:solidFill>
                <a:latin typeface="Fraunces" pitchFamily="34" charset="0"/>
                <a:ea typeface="Fraunces" pitchFamily="34" charset="-122"/>
                <a:cs typeface="Fraunces" pitchFamily="34" charset="-120"/>
              </a:rPr>
              <a:t>A wooden board on a stake</a:t>
            </a:r>
            <a:endParaRPr lang="en-US" sz="3800" dirty="0"/>
          </a:p>
        </p:txBody>
      </p:sp>
      <p:sp>
        <p:nvSpPr>
          <p:cNvPr id="7" name="Shape 5"/>
          <p:cNvSpPr/>
          <p:nvPr/>
        </p:nvSpPr>
        <p:spPr>
          <a:xfrm>
            <a:off x="502920" y="3703320"/>
            <a:ext cx="1371600" cy="0"/>
          </a:xfrm>
          <a:prstGeom prst="line">
            <a:avLst/>
          </a:prstGeom>
          <a:noFill/>
          <a:ln w="12700">
            <a:solidFill>
              <a:srgbClr val="B8864A"/>
            </a:solidFill>
            <a:prstDash val="solid"/>
          </a:ln>
        </p:spPr>
      </p:sp>
      <p:sp>
        <p:nvSpPr>
          <p:cNvPr id="8" name="Text 6"/>
          <p:cNvSpPr/>
          <p:nvPr/>
        </p:nvSpPr>
        <p:spPr>
          <a:xfrm>
            <a:off x="502920" y="4023360"/>
            <a:ext cx="5943600" cy="2286000"/>
          </a:xfrm>
          <a:prstGeom prst="rect">
            <a:avLst/>
          </a:prstGeom>
          <a:noFill/>
          <a:ln/>
        </p:spPr>
        <p:txBody>
          <a:bodyPr wrap="square" lIns="0" tIns="0" rIns="0" bIns="0" rtlCol="0" anchor="t"/>
          <a:lstStyle/>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The wicket is a board, one foot square and 12 mm thick, mounted on a stake so its top sits at 4 ft 8 in (1.42 m) — about chest height for most adults.</a:t>
            </a:r>
            <a:endParaRPr lang="en-US" sz="1600" dirty="0"/>
          </a:p>
          <a:p>
            <a:pPr algn="l" indent="0" marL="0">
              <a:spcAft>
                <a:spcPts val="1000"/>
              </a:spcAft>
              <a:buNone/>
            </a:pPr>
            <a:endParaRPr lang="en-US" sz="1600" dirty="0"/>
          </a:p>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The bottom 24 inches of the stake is painted differently. That marks the no-ball line: the ball must arrive above it.</a:t>
            </a:r>
            <a:endParaRPr lang="en-US" sz="1600" dirty="0"/>
          </a:p>
        </p:txBody>
      </p:sp>
      <p:pic>
        <p:nvPicPr>
          <p:cNvPr id="9" name="Image 0" descr="/home/claude/stoolball/images/wicket-diagram.png">    </p:cNvPr>
          <p:cNvPicPr>
            <a:picLocks noChangeAspect="1"/>
          </p:cNvPicPr>
          <p:nvPr/>
        </p:nvPicPr>
        <p:blipFill>
          <a:blip r:embed="rId1"/>
          <a:srcRect l="0" r="0" t="0" b="0"/>
          <a:stretch/>
        </p:blipFill>
        <p:spPr>
          <a:xfrm>
            <a:off x="6400800" y="1554480"/>
            <a:ext cx="5486400" cy="4572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11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a:t>
            </a:r>
            <a:endParaRPr lang="en-US" sz="5600" dirty="0"/>
          </a:p>
        </p:txBody>
      </p:sp>
      <p:sp>
        <p:nvSpPr>
          <p:cNvPr id="5" name="Text 3"/>
          <p:cNvSpPr/>
          <p:nvPr/>
        </p:nvSpPr>
        <p:spPr>
          <a:xfrm>
            <a:off x="123444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SETUP  ·  03 / 04</a:t>
            </a:r>
            <a:endParaRPr lang="en-US" sz="1000" dirty="0"/>
          </a:p>
        </p:txBody>
      </p:sp>
      <p:sp>
        <p:nvSpPr>
          <p:cNvPr id="6" name="Text 4"/>
          <p:cNvSpPr/>
          <p:nvPr/>
        </p:nvSpPr>
        <p:spPr>
          <a:xfrm>
            <a:off x="502920" y="1691640"/>
            <a:ext cx="11185855" cy="914400"/>
          </a:xfrm>
          <a:prstGeom prst="rect">
            <a:avLst/>
          </a:prstGeom>
          <a:noFill/>
          <a:ln/>
        </p:spPr>
        <p:txBody>
          <a:bodyPr wrap="square" lIns="0" tIns="0" rIns="0" bIns="0" rtlCol="0" anchor="t"/>
          <a:lstStyle/>
          <a:p>
            <a:pPr algn="l" indent="0" marL="0">
              <a:buNone/>
            </a:pPr>
            <a:r>
              <a:rPr lang="en-US" sz="4800" b="1" dirty="0">
                <a:solidFill>
                  <a:srgbClr val="2E4A2C"/>
                </a:solidFill>
                <a:latin typeface="Fraunces" pitchFamily="34" charset="0"/>
                <a:ea typeface="Fraunces" pitchFamily="34" charset="-122"/>
                <a:cs typeface="Fraunces" pitchFamily="34" charset="-120"/>
              </a:rPr>
              <a:t>A frying-pan bat. A white ball.</a:t>
            </a:r>
            <a:endParaRPr lang="en-US" sz="4800" dirty="0"/>
          </a:p>
        </p:txBody>
      </p:sp>
      <p:sp>
        <p:nvSpPr>
          <p:cNvPr id="7" name="Shape 5"/>
          <p:cNvSpPr/>
          <p:nvPr/>
        </p:nvSpPr>
        <p:spPr>
          <a:xfrm>
            <a:off x="502920" y="2743200"/>
            <a:ext cx="1371600" cy="0"/>
          </a:xfrm>
          <a:prstGeom prst="line">
            <a:avLst/>
          </a:prstGeom>
          <a:noFill/>
          <a:ln w="12700">
            <a:solidFill>
              <a:srgbClr val="B8864A"/>
            </a:solidFill>
            <a:prstDash val="solid"/>
          </a:ln>
        </p:spPr>
      </p:sp>
      <p:sp>
        <p:nvSpPr>
          <p:cNvPr id="8" name="Shape 6"/>
          <p:cNvSpPr/>
          <p:nvPr/>
        </p:nvSpPr>
        <p:spPr>
          <a:xfrm>
            <a:off x="502920" y="3108960"/>
            <a:ext cx="5394960" cy="2926080"/>
          </a:xfrm>
          <a:prstGeom prst="roundRect">
            <a:avLst>
              <a:gd name="adj" fmla="val 5000"/>
            </a:avLst>
          </a:prstGeom>
          <a:solidFill>
            <a:srgbClr val="FBF6EA"/>
          </a:solidFill>
          <a:ln w="6350">
            <a:solidFill>
              <a:srgbClr val="D8C8A8"/>
            </a:solidFill>
            <a:prstDash val="solid"/>
          </a:ln>
        </p:spPr>
      </p:sp>
      <p:sp>
        <p:nvSpPr>
          <p:cNvPr id="9" name="Text 7"/>
          <p:cNvSpPr/>
          <p:nvPr/>
        </p:nvSpPr>
        <p:spPr>
          <a:xfrm>
            <a:off x="822960" y="3291840"/>
            <a:ext cx="4572000" cy="320040"/>
          </a:xfrm>
          <a:prstGeom prst="rect">
            <a:avLst/>
          </a:prstGeom>
          <a:noFill/>
          <a:ln/>
        </p:spPr>
        <p:txBody>
          <a:bodyPr wrap="square" lIns="0" tIns="0" rIns="0" bIns="0" rtlCol="0" anchor="ctr"/>
          <a:lstStyle/>
          <a:p>
            <a:pPr indent="0" marL="0">
              <a:buNone/>
            </a:pPr>
            <a:r>
              <a:rPr lang="en-US" sz="1100" b="1" spc="800" kern="0" dirty="0">
                <a:solidFill>
                  <a:srgbClr val="B8864A"/>
                </a:solidFill>
                <a:latin typeface="JetBrains Mono" pitchFamily="34" charset="0"/>
                <a:ea typeface="JetBrains Mono" pitchFamily="34" charset="-122"/>
                <a:cs typeface="JetBrains Mono" pitchFamily="34" charset="-120"/>
              </a:rPr>
              <a:t>THE BAT</a:t>
            </a:r>
            <a:endParaRPr lang="en-US" sz="1100" dirty="0"/>
          </a:p>
        </p:txBody>
      </p:sp>
      <p:sp>
        <p:nvSpPr>
          <p:cNvPr id="10" name="Text 8"/>
          <p:cNvSpPr/>
          <p:nvPr/>
        </p:nvSpPr>
        <p:spPr>
          <a:xfrm>
            <a:off x="822960" y="3657600"/>
            <a:ext cx="4572000" cy="1097280"/>
          </a:xfrm>
          <a:prstGeom prst="rect">
            <a:avLst/>
          </a:prstGeom>
          <a:noFill/>
          <a:ln/>
        </p:spPr>
        <p:txBody>
          <a:bodyPr wrap="square" lIns="0" tIns="0" rIns="0" bIns="0" rtlCol="0" anchor="ctr"/>
          <a:lstStyle/>
          <a:p>
            <a:pPr algn="l" indent="0" marL="0">
              <a:buNone/>
            </a:pPr>
            <a:r>
              <a:rPr lang="en-US" sz="7200" b="1" dirty="0">
                <a:solidFill>
                  <a:srgbClr val="2E4A2C"/>
                </a:solidFill>
                <a:latin typeface="Fraunces" pitchFamily="34" charset="0"/>
                <a:ea typeface="Fraunces" pitchFamily="34" charset="-122"/>
                <a:cs typeface="Fraunces" pitchFamily="34" charset="-120"/>
              </a:rPr>
              <a:t>19 in</a:t>
            </a:r>
            <a:endParaRPr lang="en-US" sz="7200" dirty="0"/>
          </a:p>
        </p:txBody>
      </p:sp>
      <p:sp>
        <p:nvSpPr>
          <p:cNvPr id="11" name="Text 9"/>
          <p:cNvSpPr/>
          <p:nvPr/>
        </p:nvSpPr>
        <p:spPr>
          <a:xfrm>
            <a:off x="822960" y="4846320"/>
            <a:ext cx="4937760" cy="457200"/>
          </a:xfrm>
          <a:prstGeom prst="rect">
            <a:avLst/>
          </a:prstGeom>
          <a:noFill/>
          <a:ln/>
        </p:spPr>
        <p:txBody>
          <a:bodyPr wrap="square" lIns="0" tIns="0" rIns="0" bIns="0" rtlCol="0" anchor="ctr"/>
          <a:lstStyle/>
          <a:p>
            <a:pPr indent="0" marL="0">
              <a:buNone/>
            </a:pPr>
            <a:r>
              <a:rPr lang="en-US" sz="1400" dirty="0">
                <a:solidFill>
                  <a:srgbClr val="1C1A14"/>
                </a:solidFill>
                <a:latin typeface="Work Sans" pitchFamily="34" charset="0"/>
                <a:ea typeface="Work Sans" pitchFamily="34" charset="-122"/>
                <a:cs typeface="Work Sans" pitchFamily="34" charset="-120"/>
              </a:rPr>
              <a:t>maximum length  ·  7½ in across  ·  round, short handle</a:t>
            </a:r>
            <a:endParaRPr lang="en-US" sz="1400" dirty="0"/>
          </a:p>
        </p:txBody>
      </p:sp>
      <p:sp>
        <p:nvSpPr>
          <p:cNvPr id="12" name="Text 10"/>
          <p:cNvSpPr/>
          <p:nvPr/>
        </p:nvSpPr>
        <p:spPr>
          <a:xfrm>
            <a:off x="822960" y="5303520"/>
            <a:ext cx="4937760" cy="640080"/>
          </a:xfrm>
          <a:prstGeom prst="rect">
            <a:avLst/>
          </a:prstGeom>
          <a:noFill/>
          <a:ln/>
        </p:spPr>
        <p:txBody>
          <a:bodyPr wrap="square" lIns="0" tIns="0" rIns="0" bIns="0" rtlCol="0" anchor="ctr"/>
          <a:lstStyle/>
          <a:p>
            <a:pPr indent="0" marL="0">
              <a:buNone/>
            </a:pPr>
            <a:r>
              <a:rPr lang="en-US" sz="1400" i="1" dirty="0">
                <a:solidFill>
                  <a:srgbClr val="6B6456"/>
                </a:solidFill>
                <a:latin typeface="Work Sans" pitchFamily="34" charset="0"/>
                <a:ea typeface="Work Sans" pitchFamily="34" charset="-122"/>
                <a:cs typeface="Work Sans" pitchFamily="34" charset="-120"/>
              </a:rPr>
              <a:t>Smooth wood, no splinters — that bit is a safety rule.</a:t>
            </a:r>
            <a:endParaRPr lang="en-US" sz="1400" dirty="0"/>
          </a:p>
        </p:txBody>
      </p:sp>
      <p:sp>
        <p:nvSpPr>
          <p:cNvPr id="13" name="Shape 11"/>
          <p:cNvSpPr/>
          <p:nvPr/>
        </p:nvSpPr>
        <p:spPr>
          <a:xfrm>
            <a:off x="6263640" y="3108960"/>
            <a:ext cx="5394960" cy="2926080"/>
          </a:xfrm>
          <a:prstGeom prst="roundRect">
            <a:avLst>
              <a:gd name="adj" fmla="val 5000"/>
            </a:avLst>
          </a:prstGeom>
          <a:solidFill>
            <a:srgbClr val="FBF6EA"/>
          </a:solidFill>
          <a:ln w="6350">
            <a:solidFill>
              <a:srgbClr val="D8C8A8"/>
            </a:solidFill>
            <a:prstDash val="solid"/>
          </a:ln>
        </p:spPr>
      </p:sp>
      <p:sp>
        <p:nvSpPr>
          <p:cNvPr id="14" name="Text 12"/>
          <p:cNvSpPr/>
          <p:nvPr/>
        </p:nvSpPr>
        <p:spPr>
          <a:xfrm>
            <a:off x="6583680" y="3291840"/>
            <a:ext cx="4572000" cy="320040"/>
          </a:xfrm>
          <a:prstGeom prst="rect">
            <a:avLst/>
          </a:prstGeom>
          <a:noFill/>
          <a:ln/>
        </p:spPr>
        <p:txBody>
          <a:bodyPr wrap="square" lIns="0" tIns="0" rIns="0" bIns="0" rtlCol="0" anchor="ctr"/>
          <a:lstStyle/>
          <a:p>
            <a:pPr indent="0" marL="0">
              <a:buNone/>
            </a:pPr>
            <a:r>
              <a:rPr lang="en-US" sz="1100" b="1" spc="800" kern="0" dirty="0">
                <a:solidFill>
                  <a:srgbClr val="B8864A"/>
                </a:solidFill>
                <a:latin typeface="JetBrains Mono" pitchFamily="34" charset="0"/>
                <a:ea typeface="JetBrains Mono" pitchFamily="34" charset="-122"/>
                <a:cs typeface="JetBrains Mono" pitchFamily="34" charset="-120"/>
              </a:rPr>
              <a:t>THE BALL</a:t>
            </a:r>
            <a:endParaRPr lang="en-US" sz="1100" dirty="0"/>
          </a:p>
        </p:txBody>
      </p:sp>
      <p:sp>
        <p:nvSpPr>
          <p:cNvPr id="15" name="Text 13"/>
          <p:cNvSpPr/>
          <p:nvPr/>
        </p:nvSpPr>
        <p:spPr>
          <a:xfrm>
            <a:off x="6583680" y="3657600"/>
            <a:ext cx="4572000" cy="1097280"/>
          </a:xfrm>
          <a:prstGeom prst="rect">
            <a:avLst/>
          </a:prstGeom>
          <a:noFill/>
          <a:ln/>
        </p:spPr>
        <p:txBody>
          <a:bodyPr wrap="square" lIns="0" tIns="0" rIns="0" bIns="0" rtlCol="0" anchor="ctr"/>
          <a:lstStyle/>
          <a:p>
            <a:pPr algn="l" indent="0" marL="0">
              <a:buNone/>
            </a:pPr>
            <a:r>
              <a:rPr lang="en-US" sz="7200" b="1" dirty="0">
                <a:solidFill>
                  <a:srgbClr val="2E4A2C"/>
                </a:solidFill>
                <a:latin typeface="Fraunces" pitchFamily="34" charset="0"/>
                <a:ea typeface="Fraunces" pitchFamily="34" charset="-122"/>
                <a:cs typeface="Fraunces" pitchFamily="34" charset="-120"/>
              </a:rPr>
              <a:t>70–85 g</a:t>
            </a:r>
            <a:endParaRPr lang="en-US" sz="7200" dirty="0"/>
          </a:p>
        </p:txBody>
      </p:sp>
      <p:sp>
        <p:nvSpPr>
          <p:cNvPr id="16" name="Text 14"/>
          <p:cNvSpPr/>
          <p:nvPr/>
        </p:nvSpPr>
        <p:spPr>
          <a:xfrm>
            <a:off x="6583680" y="4846320"/>
            <a:ext cx="4937760" cy="457200"/>
          </a:xfrm>
          <a:prstGeom prst="rect">
            <a:avLst/>
          </a:prstGeom>
          <a:noFill/>
          <a:ln/>
        </p:spPr>
        <p:txBody>
          <a:bodyPr wrap="square" lIns="0" tIns="0" rIns="0" bIns="0" rtlCol="0" anchor="ctr"/>
          <a:lstStyle/>
          <a:p>
            <a:pPr indent="0" marL="0">
              <a:buNone/>
            </a:pPr>
            <a:r>
              <a:rPr lang="en-US" sz="1400" dirty="0">
                <a:solidFill>
                  <a:srgbClr val="1C1A14"/>
                </a:solidFill>
                <a:latin typeface="Work Sans" pitchFamily="34" charset="0"/>
                <a:ea typeface="Work Sans" pitchFamily="34" charset="-122"/>
                <a:cs typeface="Work Sans" pitchFamily="34" charset="-120"/>
              </a:rPr>
              <a:t>weight  ·  7 to 7½ in around  ·  white stoolball</a:t>
            </a:r>
            <a:endParaRPr lang="en-US" sz="1400" dirty="0"/>
          </a:p>
        </p:txBody>
      </p:sp>
      <p:sp>
        <p:nvSpPr>
          <p:cNvPr id="17" name="Text 15"/>
          <p:cNvSpPr/>
          <p:nvPr/>
        </p:nvSpPr>
        <p:spPr>
          <a:xfrm>
            <a:off x="6583680" y="5303520"/>
            <a:ext cx="4937760" cy="640080"/>
          </a:xfrm>
          <a:prstGeom prst="rect">
            <a:avLst/>
          </a:prstGeom>
          <a:noFill/>
          <a:ln/>
        </p:spPr>
        <p:txBody>
          <a:bodyPr wrap="square" lIns="0" tIns="0" rIns="0" bIns="0" rtlCol="0" anchor="ctr"/>
          <a:lstStyle/>
          <a:p>
            <a:pPr indent="0" marL="0">
              <a:buNone/>
            </a:pPr>
            <a:r>
              <a:rPr lang="en-US" sz="1400" i="1" dirty="0">
                <a:solidFill>
                  <a:srgbClr val="6B6456"/>
                </a:solidFill>
                <a:latin typeface="Work Sans" pitchFamily="34" charset="0"/>
                <a:ea typeface="Work Sans" pitchFamily="34" charset="-122"/>
                <a:cs typeface="Work Sans" pitchFamily="34" charset="-120"/>
              </a:rPr>
              <a:t>Roughly the size of a cricket ball, but lighter and softer.</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12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a:t>
            </a:r>
            <a:endParaRPr lang="en-US" sz="5600" dirty="0"/>
          </a:p>
        </p:txBody>
      </p:sp>
      <p:sp>
        <p:nvSpPr>
          <p:cNvPr id="5" name="Text 3"/>
          <p:cNvSpPr/>
          <p:nvPr/>
        </p:nvSpPr>
        <p:spPr>
          <a:xfrm>
            <a:off x="123444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SETUP  ·  04 / 04</a:t>
            </a:r>
            <a:endParaRPr lang="en-US" sz="1000" dirty="0"/>
          </a:p>
        </p:txBody>
      </p:sp>
      <p:sp>
        <p:nvSpPr>
          <p:cNvPr id="6" name="Text 4"/>
          <p:cNvSpPr/>
          <p:nvPr/>
        </p:nvSpPr>
        <p:spPr>
          <a:xfrm>
            <a:off x="502920" y="1691640"/>
            <a:ext cx="11185855" cy="914400"/>
          </a:xfrm>
          <a:prstGeom prst="rect">
            <a:avLst/>
          </a:prstGeom>
          <a:noFill/>
          <a:ln/>
        </p:spPr>
        <p:txBody>
          <a:bodyPr wrap="square" lIns="0" tIns="0" rIns="0" bIns="0" rtlCol="0" anchor="t"/>
          <a:lstStyle/>
          <a:p>
            <a:pPr algn="l" indent="0" marL="0">
              <a:buNone/>
            </a:pPr>
            <a:r>
              <a:rPr lang="en-US" sz="4800" b="1" dirty="0">
                <a:solidFill>
                  <a:srgbClr val="2E4A2C"/>
                </a:solidFill>
                <a:latin typeface="Fraunces" pitchFamily="34" charset="0"/>
                <a:ea typeface="Fraunces" pitchFamily="34" charset="-122"/>
                <a:cs typeface="Fraunces" pitchFamily="34" charset="-120"/>
              </a:rPr>
              <a:t>No studs. No spikes. No gloves.</a:t>
            </a:r>
            <a:endParaRPr lang="en-US" sz="4800" dirty="0"/>
          </a:p>
        </p:txBody>
      </p:sp>
      <p:sp>
        <p:nvSpPr>
          <p:cNvPr id="7" name="Shape 5"/>
          <p:cNvSpPr/>
          <p:nvPr/>
        </p:nvSpPr>
        <p:spPr>
          <a:xfrm>
            <a:off x="502920" y="2743200"/>
            <a:ext cx="1371600" cy="0"/>
          </a:xfrm>
          <a:prstGeom prst="line">
            <a:avLst/>
          </a:prstGeom>
          <a:noFill/>
          <a:ln w="12700">
            <a:solidFill>
              <a:srgbClr val="B8864A"/>
            </a:solidFill>
            <a:prstDash val="solid"/>
          </a:ln>
        </p:spPr>
      </p:sp>
      <p:sp>
        <p:nvSpPr>
          <p:cNvPr id="8" name="Shape 6"/>
          <p:cNvSpPr/>
          <p:nvPr/>
        </p:nvSpPr>
        <p:spPr>
          <a:xfrm>
            <a:off x="502920" y="3108960"/>
            <a:ext cx="3566160" cy="3108960"/>
          </a:xfrm>
          <a:prstGeom prst="roundRect">
            <a:avLst>
              <a:gd name="adj" fmla="val 4118"/>
            </a:avLst>
          </a:prstGeom>
          <a:solidFill>
            <a:srgbClr val="FBF6EA"/>
          </a:solidFill>
          <a:ln w="6350">
            <a:solidFill>
              <a:srgbClr val="D8C8A8"/>
            </a:solidFill>
            <a:prstDash val="solid"/>
          </a:ln>
        </p:spPr>
      </p:sp>
      <p:sp>
        <p:nvSpPr>
          <p:cNvPr id="9" name="Text 7"/>
          <p:cNvSpPr/>
          <p:nvPr/>
        </p:nvSpPr>
        <p:spPr>
          <a:xfrm>
            <a:off x="777240" y="3291840"/>
            <a:ext cx="320040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FOOTWEAR</a:t>
            </a:r>
            <a:endParaRPr lang="en-US" sz="1100" dirty="0"/>
          </a:p>
        </p:txBody>
      </p:sp>
      <p:sp>
        <p:nvSpPr>
          <p:cNvPr id="10" name="Text 8"/>
          <p:cNvSpPr/>
          <p:nvPr/>
        </p:nvSpPr>
        <p:spPr>
          <a:xfrm>
            <a:off x="777240" y="3657600"/>
            <a:ext cx="3200400" cy="1280160"/>
          </a:xfrm>
          <a:prstGeom prst="rect">
            <a:avLst/>
          </a:prstGeom>
          <a:noFill/>
          <a:ln/>
        </p:spPr>
        <p:txBody>
          <a:bodyPr wrap="square" lIns="0" tIns="0" rIns="0" bIns="0" rtlCol="0" anchor="t"/>
          <a:lstStyle/>
          <a:p>
            <a:pPr algn="l" indent="0" marL="0">
              <a:lnSpc>
                <a:spcPts val="2800"/>
              </a:lnSpc>
              <a:buNone/>
            </a:pPr>
            <a:r>
              <a:rPr lang="en-US" sz="2600" b="1" dirty="0">
                <a:solidFill>
                  <a:srgbClr val="2E4A2C"/>
                </a:solidFill>
                <a:latin typeface="Fraunces" pitchFamily="34" charset="0"/>
                <a:ea typeface="Fraunces" pitchFamily="34" charset="-122"/>
                <a:cs typeface="Fraunces" pitchFamily="34" charset="-120"/>
              </a:rPr>
              <a:t>Moulded soles only</a:t>
            </a:r>
            <a:endParaRPr lang="en-US" sz="2600" dirty="0"/>
          </a:p>
        </p:txBody>
      </p:sp>
      <p:sp>
        <p:nvSpPr>
          <p:cNvPr id="11" name="Text 9"/>
          <p:cNvSpPr/>
          <p:nvPr/>
        </p:nvSpPr>
        <p:spPr>
          <a:xfrm>
            <a:off x="777240" y="4937760"/>
            <a:ext cx="3200400" cy="1188720"/>
          </a:xfrm>
          <a:prstGeom prst="rect">
            <a:avLst/>
          </a:prstGeom>
          <a:noFill/>
          <a:ln/>
        </p:spPr>
        <p:txBody>
          <a:bodyPr wrap="square" lIns="0" tIns="0" rIns="0" bIns="0" rtlCol="0" anchor="t"/>
          <a:lstStyle/>
          <a:p>
            <a:pPr algn="l" indent="0" marL="0">
              <a:buNone/>
            </a:pPr>
            <a:r>
              <a:rPr lang="en-US" sz="1300" dirty="0">
                <a:solidFill>
                  <a:srgbClr val="1C1A14"/>
                </a:solidFill>
                <a:latin typeface="Work Sans" pitchFamily="34" charset="0"/>
                <a:ea typeface="Work Sans" pitchFamily="34" charset="-122"/>
                <a:cs typeface="Work Sans" pitchFamily="34" charset="-120"/>
              </a:rPr>
              <a:t>No removable studs or spikes. Moulded soles are the only assisted grip permitted.</a:t>
            </a:r>
            <a:endParaRPr lang="en-US" sz="1300" dirty="0"/>
          </a:p>
        </p:txBody>
      </p:sp>
      <p:sp>
        <p:nvSpPr>
          <p:cNvPr id="12" name="Shape 10"/>
          <p:cNvSpPr/>
          <p:nvPr/>
        </p:nvSpPr>
        <p:spPr>
          <a:xfrm>
            <a:off x="4343400" y="3108960"/>
            <a:ext cx="3566160" cy="3108960"/>
          </a:xfrm>
          <a:prstGeom prst="roundRect">
            <a:avLst>
              <a:gd name="adj" fmla="val 4118"/>
            </a:avLst>
          </a:prstGeom>
          <a:solidFill>
            <a:srgbClr val="FBF6EA"/>
          </a:solidFill>
          <a:ln w="6350">
            <a:solidFill>
              <a:srgbClr val="D8C8A8"/>
            </a:solidFill>
            <a:prstDash val="solid"/>
          </a:ln>
        </p:spPr>
      </p:sp>
      <p:sp>
        <p:nvSpPr>
          <p:cNvPr id="13" name="Text 11"/>
          <p:cNvSpPr/>
          <p:nvPr/>
        </p:nvSpPr>
        <p:spPr>
          <a:xfrm>
            <a:off x="4617720" y="3291840"/>
            <a:ext cx="320040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HANDS</a:t>
            </a:r>
            <a:endParaRPr lang="en-US" sz="1100" dirty="0"/>
          </a:p>
        </p:txBody>
      </p:sp>
      <p:sp>
        <p:nvSpPr>
          <p:cNvPr id="14" name="Text 12"/>
          <p:cNvSpPr/>
          <p:nvPr/>
        </p:nvSpPr>
        <p:spPr>
          <a:xfrm>
            <a:off x="4617720" y="3657600"/>
            <a:ext cx="3200400" cy="1280160"/>
          </a:xfrm>
          <a:prstGeom prst="rect">
            <a:avLst/>
          </a:prstGeom>
          <a:noFill/>
          <a:ln/>
        </p:spPr>
        <p:txBody>
          <a:bodyPr wrap="square" lIns="0" tIns="0" rIns="0" bIns="0" rtlCol="0" anchor="t"/>
          <a:lstStyle/>
          <a:p>
            <a:pPr algn="l" indent="0" marL="0">
              <a:lnSpc>
                <a:spcPts val="2800"/>
              </a:lnSpc>
              <a:buNone/>
            </a:pPr>
            <a:r>
              <a:rPr lang="en-US" sz="2600" b="1" dirty="0">
                <a:solidFill>
                  <a:srgbClr val="2E4A2C"/>
                </a:solidFill>
                <a:latin typeface="Fraunces" pitchFamily="34" charset="0"/>
                <a:ea typeface="Fraunces" pitchFamily="34" charset="-122"/>
                <a:cs typeface="Fraunces" pitchFamily="34" charset="-120"/>
              </a:rPr>
              <a:t>No batting gloves</a:t>
            </a:r>
            <a:endParaRPr lang="en-US" sz="2600" dirty="0"/>
          </a:p>
        </p:txBody>
      </p:sp>
      <p:sp>
        <p:nvSpPr>
          <p:cNvPr id="15" name="Text 13"/>
          <p:cNvSpPr/>
          <p:nvPr/>
        </p:nvSpPr>
        <p:spPr>
          <a:xfrm>
            <a:off x="4617720" y="4937760"/>
            <a:ext cx="3200400" cy="1188720"/>
          </a:xfrm>
          <a:prstGeom prst="rect">
            <a:avLst/>
          </a:prstGeom>
          <a:noFill/>
          <a:ln/>
        </p:spPr>
        <p:txBody>
          <a:bodyPr wrap="square" lIns="0" tIns="0" rIns="0" bIns="0" rtlCol="0" anchor="t"/>
          <a:lstStyle/>
          <a:p>
            <a:pPr algn="l" indent="0" marL="0">
              <a:buNone/>
            </a:pPr>
            <a:r>
              <a:rPr lang="en-US" sz="1300" dirty="0">
                <a:solidFill>
                  <a:srgbClr val="1C1A14"/>
                </a:solidFill>
                <a:latin typeface="Work Sans" pitchFamily="34" charset="0"/>
                <a:ea typeface="Work Sans" pitchFamily="34" charset="-122"/>
                <a:cs typeface="Work Sans" pitchFamily="34" charset="-120"/>
              </a:rPr>
              <a:t>Unless a fielder needs them on strict medical grounds, and the umpires have approved it in advance.</a:t>
            </a:r>
            <a:endParaRPr lang="en-US" sz="1300" dirty="0"/>
          </a:p>
        </p:txBody>
      </p:sp>
      <p:sp>
        <p:nvSpPr>
          <p:cNvPr id="16" name="Shape 14"/>
          <p:cNvSpPr/>
          <p:nvPr/>
        </p:nvSpPr>
        <p:spPr>
          <a:xfrm>
            <a:off x="8183880" y="3108960"/>
            <a:ext cx="3566160" cy="3108960"/>
          </a:xfrm>
          <a:prstGeom prst="roundRect">
            <a:avLst>
              <a:gd name="adj" fmla="val 4118"/>
            </a:avLst>
          </a:prstGeom>
          <a:solidFill>
            <a:srgbClr val="FBF6EA"/>
          </a:solidFill>
          <a:ln w="6350">
            <a:solidFill>
              <a:srgbClr val="D8C8A8"/>
            </a:solidFill>
            <a:prstDash val="solid"/>
          </a:ln>
        </p:spPr>
      </p:sp>
      <p:sp>
        <p:nvSpPr>
          <p:cNvPr id="17" name="Text 15"/>
          <p:cNvSpPr/>
          <p:nvPr/>
        </p:nvSpPr>
        <p:spPr>
          <a:xfrm>
            <a:off x="8458200" y="3291840"/>
            <a:ext cx="320040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OTHER</a:t>
            </a:r>
            <a:endParaRPr lang="en-US" sz="1100" dirty="0"/>
          </a:p>
        </p:txBody>
      </p:sp>
      <p:sp>
        <p:nvSpPr>
          <p:cNvPr id="18" name="Text 16"/>
          <p:cNvSpPr/>
          <p:nvPr/>
        </p:nvSpPr>
        <p:spPr>
          <a:xfrm>
            <a:off x="8458200" y="3657600"/>
            <a:ext cx="3200400" cy="1280160"/>
          </a:xfrm>
          <a:prstGeom prst="rect">
            <a:avLst/>
          </a:prstGeom>
          <a:noFill/>
          <a:ln/>
        </p:spPr>
        <p:txBody>
          <a:bodyPr wrap="square" lIns="0" tIns="0" rIns="0" bIns="0" rtlCol="0" anchor="t"/>
          <a:lstStyle/>
          <a:p>
            <a:pPr algn="l" indent="0" marL="0">
              <a:lnSpc>
                <a:spcPts val="2800"/>
              </a:lnSpc>
              <a:buNone/>
            </a:pPr>
            <a:r>
              <a:rPr lang="en-US" sz="2600" b="1" dirty="0">
                <a:solidFill>
                  <a:srgbClr val="2E4A2C"/>
                </a:solidFill>
                <a:latin typeface="Fraunces" pitchFamily="34" charset="0"/>
                <a:ea typeface="Fraunces" pitchFamily="34" charset="-122"/>
                <a:cs typeface="Fraunces" pitchFamily="34" charset="-120"/>
              </a:rPr>
              <a:t>Pads &amp; helmets OK</a:t>
            </a:r>
            <a:endParaRPr lang="en-US" sz="2600" dirty="0"/>
          </a:p>
        </p:txBody>
      </p:sp>
      <p:sp>
        <p:nvSpPr>
          <p:cNvPr id="19" name="Text 17"/>
          <p:cNvSpPr/>
          <p:nvPr/>
        </p:nvSpPr>
        <p:spPr>
          <a:xfrm>
            <a:off x="8458200" y="4937760"/>
            <a:ext cx="3200400" cy="1188720"/>
          </a:xfrm>
          <a:prstGeom prst="rect">
            <a:avLst/>
          </a:prstGeom>
          <a:noFill/>
          <a:ln/>
        </p:spPr>
        <p:txBody>
          <a:bodyPr wrap="square" lIns="0" tIns="0" rIns="0" bIns="0" rtlCol="0" anchor="t"/>
          <a:lstStyle/>
          <a:p>
            <a:pPr algn="l" indent="0" marL="0">
              <a:buNone/>
            </a:pPr>
            <a:r>
              <a:rPr lang="en-US" sz="1300" dirty="0">
                <a:solidFill>
                  <a:srgbClr val="1C1A14"/>
                </a:solidFill>
                <a:latin typeface="Work Sans" pitchFamily="34" charset="0"/>
                <a:ea typeface="Work Sans" pitchFamily="34" charset="-122"/>
                <a:cs typeface="Work Sans" pitchFamily="34" charset="-120"/>
              </a:rPr>
              <a:t>Protective kit is fine. The ball is softer than cricket and the bowling is underarm — heavy armour isn’t the point.</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13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III.</a:t>
            </a:r>
            <a:endParaRPr lang="en-US" sz="5600" dirty="0"/>
          </a:p>
        </p:txBody>
      </p:sp>
      <p:sp>
        <p:nvSpPr>
          <p:cNvPr id="5" name="Text 3"/>
          <p:cNvSpPr/>
          <p:nvPr/>
        </p:nvSpPr>
        <p:spPr>
          <a:xfrm>
            <a:off x="132588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HOW TO PLAY  ·  01 / 05</a:t>
            </a:r>
            <a:endParaRPr lang="en-US" sz="1000" dirty="0"/>
          </a:p>
        </p:txBody>
      </p:sp>
      <p:sp>
        <p:nvSpPr>
          <p:cNvPr id="6" name="Text 4"/>
          <p:cNvSpPr/>
          <p:nvPr/>
        </p:nvSpPr>
        <p:spPr>
          <a:xfrm>
            <a:off x="502920" y="1691640"/>
            <a:ext cx="11185855" cy="1828800"/>
          </a:xfrm>
          <a:prstGeom prst="rect">
            <a:avLst/>
          </a:prstGeom>
          <a:noFill/>
          <a:ln/>
        </p:spPr>
        <p:txBody>
          <a:bodyPr wrap="square" lIns="0" tIns="0" rIns="0" bIns="0" rtlCol="0" anchor="t"/>
          <a:lstStyle/>
          <a:p>
            <a:pPr algn="l" indent="0" marL="0">
              <a:lnSpc>
                <a:spcPts val="6800"/>
              </a:lnSpc>
              <a:buNone/>
            </a:pPr>
            <a:r>
              <a:rPr lang="en-US" sz="6000" b="1" dirty="0">
                <a:solidFill>
                  <a:srgbClr val="2E4A2C"/>
                </a:solidFill>
                <a:latin typeface="Fraunces" pitchFamily="34" charset="0"/>
                <a:ea typeface="Fraunces" pitchFamily="34" charset="-122"/>
                <a:cs typeface="Fraunces" pitchFamily="34" charset="-120"/>
              </a:rPr>
              <a:t>Fourteen overs.</a:t>
            </a:r>
            <a:endParaRPr lang="en-US" sz="6000" dirty="0"/>
          </a:p>
          <a:p>
            <a:pPr algn="l" indent="0" marL="0">
              <a:lnSpc>
                <a:spcPts val="6800"/>
              </a:lnSpc>
              <a:buNone/>
            </a:pPr>
            <a:r>
              <a:rPr lang="en-US" sz="6000" b="1" dirty="0">
                <a:solidFill>
                  <a:srgbClr val="2E4A2C"/>
                </a:solidFill>
                <a:latin typeface="Fraunces" pitchFamily="34" charset="0"/>
                <a:ea typeface="Fraunces" pitchFamily="34" charset="-122"/>
                <a:cs typeface="Fraunces" pitchFamily="34" charset="-120"/>
              </a:rPr>
              <a:t>Eight balls each.</a:t>
            </a:r>
            <a:endParaRPr lang="en-US" sz="6000" dirty="0"/>
          </a:p>
        </p:txBody>
      </p:sp>
      <p:sp>
        <p:nvSpPr>
          <p:cNvPr id="7" name="Shape 5"/>
          <p:cNvSpPr/>
          <p:nvPr/>
        </p:nvSpPr>
        <p:spPr>
          <a:xfrm>
            <a:off x="502920" y="3657600"/>
            <a:ext cx="1371600" cy="0"/>
          </a:xfrm>
          <a:prstGeom prst="line">
            <a:avLst/>
          </a:prstGeom>
          <a:noFill/>
          <a:ln w="12700">
            <a:solidFill>
              <a:srgbClr val="B8864A"/>
            </a:solidFill>
            <a:prstDash val="solid"/>
          </a:ln>
        </p:spPr>
      </p:sp>
      <p:sp>
        <p:nvSpPr>
          <p:cNvPr id="8" name="Shape 6"/>
          <p:cNvSpPr/>
          <p:nvPr/>
        </p:nvSpPr>
        <p:spPr>
          <a:xfrm>
            <a:off x="502920" y="4023360"/>
            <a:ext cx="3566160" cy="2194560"/>
          </a:xfrm>
          <a:prstGeom prst="roundRect">
            <a:avLst>
              <a:gd name="adj" fmla="val 5833"/>
            </a:avLst>
          </a:prstGeom>
          <a:solidFill>
            <a:srgbClr val="FBF6EA"/>
          </a:solidFill>
          <a:ln w="6350">
            <a:solidFill>
              <a:srgbClr val="D8C8A8"/>
            </a:solidFill>
            <a:prstDash val="solid"/>
          </a:ln>
        </p:spPr>
      </p:sp>
      <p:sp>
        <p:nvSpPr>
          <p:cNvPr id="9" name="Text 7"/>
          <p:cNvSpPr/>
          <p:nvPr/>
        </p:nvSpPr>
        <p:spPr>
          <a:xfrm>
            <a:off x="777240" y="4160520"/>
            <a:ext cx="3200400" cy="1097280"/>
          </a:xfrm>
          <a:prstGeom prst="rect">
            <a:avLst/>
          </a:prstGeom>
          <a:noFill/>
          <a:ln/>
        </p:spPr>
        <p:txBody>
          <a:bodyPr wrap="square" lIns="0" tIns="0" rIns="0" bIns="0" rtlCol="0" anchor="t"/>
          <a:lstStyle/>
          <a:p>
            <a:pPr algn="l" indent="0" marL="0">
              <a:buNone/>
            </a:pPr>
            <a:r>
              <a:rPr lang="en-US" sz="7200" b="1" dirty="0">
                <a:solidFill>
                  <a:srgbClr val="2E4A2C"/>
                </a:solidFill>
                <a:latin typeface="Fraunces" pitchFamily="34" charset="0"/>
                <a:ea typeface="Fraunces" pitchFamily="34" charset="-122"/>
                <a:cs typeface="Fraunces" pitchFamily="34" charset="-120"/>
              </a:rPr>
              <a:t>14</a:t>
            </a:r>
            <a:endParaRPr lang="en-US" sz="7200" dirty="0"/>
          </a:p>
        </p:txBody>
      </p:sp>
      <p:sp>
        <p:nvSpPr>
          <p:cNvPr id="10" name="Text 8"/>
          <p:cNvSpPr/>
          <p:nvPr/>
        </p:nvSpPr>
        <p:spPr>
          <a:xfrm>
            <a:off x="777240" y="5349240"/>
            <a:ext cx="32004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OVERS PER SIDE</a:t>
            </a:r>
            <a:endParaRPr lang="en-US" sz="1000" dirty="0"/>
          </a:p>
        </p:txBody>
      </p:sp>
      <p:sp>
        <p:nvSpPr>
          <p:cNvPr id="11" name="Text 9"/>
          <p:cNvSpPr/>
          <p:nvPr/>
        </p:nvSpPr>
        <p:spPr>
          <a:xfrm>
            <a:off x="777240" y="5669280"/>
            <a:ext cx="3200400" cy="548640"/>
          </a:xfrm>
          <a:prstGeom prst="rect">
            <a:avLst/>
          </a:prstGeom>
          <a:noFill/>
          <a:ln/>
        </p:spPr>
        <p:txBody>
          <a:bodyPr wrap="square" lIns="0" tIns="0" rIns="0" bIns="0" rtlCol="0" anchor="ctr"/>
          <a:lstStyle/>
          <a:p>
            <a:pPr indent="0" marL="0">
              <a:buNone/>
            </a:pPr>
            <a:r>
              <a:rPr lang="en-US" sz="1100" dirty="0">
                <a:solidFill>
                  <a:srgbClr val="6B6456"/>
                </a:solidFill>
                <a:latin typeface="Work Sans" pitchFamily="34" charset="0"/>
                <a:ea typeface="Work Sans" pitchFamily="34" charset="-122"/>
                <a:cs typeface="Work Sans" pitchFamily="34" charset="-120"/>
              </a:rPr>
              <a:t>Light permitting. 10 minimum if cut short.</a:t>
            </a:r>
            <a:endParaRPr lang="en-US" sz="1100" dirty="0"/>
          </a:p>
        </p:txBody>
      </p:sp>
      <p:sp>
        <p:nvSpPr>
          <p:cNvPr id="12" name="Shape 10"/>
          <p:cNvSpPr/>
          <p:nvPr/>
        </p:nvSpPr>
        <p:spPr>
          <a:xfrm>
            <a:off x="4343400" y="4023360"/>
            <a:ext cx="3566160" cy="2194560"/>
          </a:xfrm>
          <a:prstGeom prst="roundRect">
            <a:avLst>
              <a:gd name="adj" fmla="val 5833"/>
            </a:avLst>
          </a:prstGeom>
          <a:solidFill>
            <a:srgbClr val="FBF6EA"/>
          </a:solidFill>
          <a:ln w="6350">
            <a:solidFill>
              <a:srgbClr val="D8C8A8"/>
            </a:solidFill>
            <a:prstDash val="solid"/>
          </a:ln>
        </p:spPr>
      </p:sp>
      <p:sp>
        <p:nvSpPr>
          <p:cNvPr id="13" name="Text 11"/>
          <p:cNvSpPr/>
          <p:nvPr/>
        </p:nvSpPr>
        <p:spPr>
          <a:xfrm>
            <a:off x="4617720" y="4160520"/>
            <a:ext cx="3200400" cy="1097280"/>
          </a:xfrm>
          <a:prstGeom prst="rect">
            <a:avLst/>
          </a:prstGeom>
          <a:noFill/>
          <a:ln/>
        </p:spPr>
        <p:txBody>
          <a:bodyPr wrap="square" lIns="0" tIns="0" rIns="0" bIns="0" rtlCol="0" anchor="t"/>
          <a:lstStyle/>
          <a:p>
            <a:pPr algn="l" indent="0" marL="0">
              <a:buNone/>
            </a:pPr>
            <a:r>
              <a:rPr lang="en-US" sz="7200" b="1" dirty="0">
                <a:solidFill>
                  <a:srgbClr val="2E4A2C"/>
                </a:solidFill>
                <a:latin typeface="Fraunces" pitchFamily="34" charset="0"/>
                <a:ea typeface="Fraunces" pitchFamily="34" charset="-122"/>
                <a:cs typeface="Fraunces" pitchFamily="34" charset="-120"/>
              </a:rPr>
              <a:t>8</a:t>
            </a:r>
            <a:endParaRPr lang="en-US" sz="7200" dirty="0"/>
          </a:p>
        </p:txBody>
      </p:sp>
      <p:sp>
        <p:nvSpPr>
          <p:cNvPr id="14" name="Text 12"/>
          <p:cNvSpPr/>
          <p:nvPr/>
        </p:nvSpPr>
        <p:spPr>
          <a:xfrm>
            <a:off x="4617720" y="5349240"/>
            <a:ext cx="32004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BALLS PER OVER</a:t>
            </a:r>
            <a:endParaRPr lang="en-US" sz="1000" dirty="0"/>
          </a:p>
        </p:txBody>
      </p:sp>
      <p:sp>
        <p:nvSpPr>
          <p:cNvPr id="15" name="Text 13"/>
          <p:cNvSpPr/>
          <p:nvPr/>
        </p:nvSpPr>
        <p:spPr>
          <a:xfrm>
            <a:off x="4617720" y="5669280"/>
            <a:ext cx="3200400" cy="548640"/>
          </a:xfrm>
          <a:prstGeom prst="rect">
            <a:avLst/>
          </a:prstGeom>
          <a:noFill/>
          <a:ln/>
        </p:spPr>
        <p:txBody>
          <a:bodyPr wrap="square" lIns="0" tIns="0" rIns="0" bIns="0" rtlCol="0" anchor="ctr"/>
          <a:lstStyle/>
          <a:p>
            <a:pPr indent="0" marL="0">
              <a:buNone/>
            </a:pPr>
            <a:r>
              <a:rPr lang="en-US" sz="1100" dirty="0">
                <a:solidFill>
                  <a:srgbClr val="6B6456"/>
                </a:solidFill>
                <a:latin typeface="Work Sans" pitchFamily="34" charset="0"/>
                <a:ea typeface="Work Sans" pitchFamily="34" charset="-122"/>
                <a:cs typeface="Work Sans" pitchFamily="34" charset="-120"/>
              </a:rPr>
              <a:t>No-balls and wides don’t count — they’re re-bowled.</a:t>
            </a:r>
            <a:endParaRPr lang="en-US" sz="1100" dirty="0"/>
          </a:p>
        </p:txBody>
      </p:sp>
      <p:sp>
        <p:nvSpPr>
          <p:cNvPr id="16" name="Shape 14"/>
          <p:cNvSpPr/>
          <p:nvPr/>
        </p:nvSpPr>
        <p:spPr>
          <a:xfrm>
            <a:off x="8183880" y="4023360"/>
            <a:ext cx="3566160" cy="2194560"/>
          </a:xfrm>
          <a:prstGeom prst="roundRect">
            <a:avLst>
              <a:gd name="adj" fmla="val 5833"/>
            </a:avLst>
          </a:prstGeom>
          <a:solidFill>
            <a:srgbClr val="FBF6EA"/>
          </a:solidFill>
          <a:ln w="6350">
            <a:solidFill>
              <a:srgbClr val="D8C8A8"/>
            </a:solidFill>
            <a:prstDash val="solid"/>
          </a:ln>
        </p:spPr>
      </p:sp>
      <p:sp>
        <p:nvSpPr>
          <p:cNvPr id="17" name="Text 15"/>
          <p:cNvSpPr/>
          <p:nvPr/>
        </p:nvSpPr>
        <p:spPr>
          <a:xfrm>
            <a:off x="8458200" y="4160520"/>
            <a:ext cx="3200400" cy="1097280"/>
          </a:xfrm>
          <a:prstGeom prst="rect">
            <a:avLst/>
          </a:prstGeom>
          <a:noFill/>
          <a:ln/>
        </p:spPr>
        <p:txBody>
          <a:bodyPr wrap="square" lIns="0" tIns="0" rIns="0" bIns="0" rtlCol="0" anchor="t"/>
          <a:lstStyle/>
          <a:p>
            <a:pPr algn="l" indent="0" marL="0">
              <a:buNone/>
            </a:pPr>
            <a:r>
              <a:rPr lang="en-US" sz="7200" b="1" dirty="0">
                <a:solidFill>
                  <a:srgbClr val="2E4A2C"/>
                </a:solidFill>
                <a:latin typeface="Fraunces" pitchFamily="34" charset="0"/>
                <a:ea typeface="Fraunces" pitchFamily="34" charset="-122"/>
                <a:cs typeface="Fraunces" pitchFamily="34" charset="-120"/>
              </a:rPr>
              <a:t>10y</a:t>
            </a:r>
            <a:endParaRPr lang="en-US" sz="7200" dirty="0"/>
          </a:p>
        </p:txBody>
      </p:sp>
      <p:sp>
        <p:nvSpPr>
          <p:cNvPr id="18" name="Text 16"/>
          <p:cNvSpPr/>
          <p:nvPr/>
        </p:nvSpPr>
        <p:spPr>
          <a:xfrm>
            <a:off x="8458200" y="5349240"/>
            <a:ext cx="32004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BOWLING DISTANCE</a:t>
            </a:r>
            <a:endParaRPr lang="en-US" sz="1000" dirty="0"/>
          </a:p>
        </p:txBody>
      </p:sp>
      <p:sp>
        <p:nvSpPr>
          <p:cNvPr id="19" name="Text 17"/>
          <p:cNvSpPr/>
          <p:nvPr/>
        </p:nvSpPr>
        <p:spPr>
          <a:xfrm>
            <a:off x="8458200" y="5669280"/>
            <a:ext cx="3200400" cy="548640"/>
          </a:xfrm>
          <a:prstGeom prst="rect">
            <a:avLst/>
          </a:prstGeom>
          <a:noFill/>
          <a:ln/>
        </p:spPr>
        <p:txBody>
          <a:bodyPr wrap="square" lIns="0" tIns="0" rIns="0" bIns="0" rtlCol="0" anchor="ctr"/>
          <a:lstStyle/>
          <a:p>
            <a:pPr indent="0" marL="0">
              <a:buNone/>
            </a:pPr>
            <a:r>
              <a:rPr lang="en-US" sz="1100" dirty="0">
                <a:solidFill>
                  <a:srgbClr val="6B6456"/>
                </a:solidFill>
                <a:latin typeface="Work Sans" pitchFamily="34" charset="0"/>
                <a:ea typeface="Work Sans" pitchFamily="34" charset="-122"/>
                <a:cs typeface="Work Sans" pitchFamily="34" charset="-120"/>
              </a:rPr>
              <a:t>From bowling crease to the batting wicket.</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14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III.</a:t>
            </a:r>
            <a:endParaRPr lang="en-US" sz="5600" dirty="0"/>
          </a:p>
        </p:txBody>
      </p:sp>
      <p:sp>
        <p:nvSpPr>
          <p:cNvPr id="5" name="Text 3"/>
          <p:cNvSpPr/>
          <p:nvPr/>
        </p:nvSpPr>
        <p:spPr>
          <a:xfrm>
            <a:off x="132588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HOW TO PLAY  ·  02 / 05</a:t>
            </a:r>
            <a:endParaRPr lang="en-US" sz="1000" dirty="0"/>
          </a:p>
        </p:txBody>
      </p:sp>
      <p:sp>
        <p:nvSpPr>
          <p:cNvPr id="6" name="Text 4"/>
          <p:cNvSpPr/>
          <p:nvPr/>
        </p:nvSpPr>
        <p:spPr>
          <a:xfrm>
            <a:off x="502920" y="1691640"/>
            <a:ext cx="11185855" cy="914400"/>
          </a:xfrm>
          <a:prstGeom prst="rect">
            <a:avLst/>
          </a:prstGeom>
          <a:noFill/>
          <a:ln/>
        </p:spPr>
        <p:txBody>
          <a:bodyPr wrap="square" lIns="0" tIns="0" rIns="0" bIns="0" rtlCol="0" anchor="t"/>
          <a:lstStyle/>
          <a:p>
            <a:pPr algn="l" indent="0" marL="0">
              <a:buNone/>
            </a:pPr>
            <a:r>
              <a:rPr lang="en-US" sz="4800" b="1" dirty="0">
                <a:solidFill>
                  <a:srgbClr val="2E4A2C"/>
                </a:solidFill>
                <a:latin typeface="Fraunces" pitchFamily="34" charset="0"/>
                <a:ea typeface="Fraunces" pitchFamily="34" charset="-122"/>
                <a:cs typeface="Fraunces" pitchFamily="34" charset="-120"/>
              </a:rPr>
              <a:t>How runs happen</a:t>
            </a:r>
            <a:endParaRPr lang="en-US" sz="4800" dirty="0"/>
          </a:p>
        </p:txBody>
      </p:sp>
      <p:sp>
        <p:nvSpPr>
          <p:cNvPr id="7" name="Shape 5"/>
          <p:cNvSpPr/>
          <p:nvPr/>
        </p:nvSpPr>
        <p:spPr>
          <a:xfrm>
            <a:off x="502920" y="2697480"/>
            <a:ext cx="1371600" cy="0"/>
          </a:xfrm>
          <a:prstGeom prst="line">
            <a:avLst/>
          </a:prstGeom>
          <a:noFill/>
          <a:ln w="12700">
            <a:solidFill>
              <a:srgbClr val="B8864A"/>
            </a:solidFill>
            <a:prstDash val="solid"/>
          </a:ln>
        </p:spPr>
      </p:sp>
      <p:sp>
        <p:nvSpPr>
          <p:cNvPr id="8" name="Text 6"/>
          <p:cNvSpPr/>
          <p:nvPr/>
        </p:nvSpPr>
        <p:spPr>
          <a:xfrm>
            <a:off x="502920" y="3017520"/>
            <a:ext cx="219456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RUN</a:t>
            </a:r>
            <a:endParaRPr lang="en-US" sz="1000" dirty="0"/>
          </a:p>
        </p:txBody>
      </p:sp>
      <p:sp>
        <p:nvSpPr>
          <p:cNvPr id="9" name="Text 7"/>
          <p:cNvSpPr/>
          <p:nvPr/>
        </p:nvSpPr>
        <p:spPr>
          <a:xfrm>
            <a:off x="2788920" y="2980944"/>
            <a:ext cx="3200400" cy="457200"/>
          </a:xfrm>
          <a:prstGeom prst="rect">
            <a:avLst/>
          </a:prstGeom>
          <a:noFill/>
          <a:ln/>
        </p:spPr>
        <p:txBody>
          <a:bodyPr wrap="square" lIns="0" tIns="0" rIns="0" bIns="0" rtlCol="0" anchor="ctr"/>
          <a:lstStyle/>
          <a:p>
            <a:pPr indent="0" marL="0">
              <a:buNone/>
            </a:pPr>
            <a:r>
              <a:rPr lang="en-US" sz="2200" b="1" dirty="0">
                <a:solidFill>
                  <a:srgbClr val="2E4A2C"/>
                </a:solidFill>
                <a:latin typeface="Fraunces" pitchFamily="34" charset="0"/>
                <a:ea typeface="Fraunces" pitchFamily="34" charset="-122"/>
                <a:cs typeface="Fraunces" pitchFamily="34" charset="-120"/>
              </a:rPr>
              <a:t>Made good</a:t>
            </a:r>
            <a:endParaRPr lang="en-US" sz="2200" dirty="0"/>
          </a:p>
        </p:txBody>
      </p:sp>
      <p:sp>
        <p:nvSpPr>
          <p:cNvPr id="10" name="Text 8"/>
          <p:cNvSpPr/>
          <p:nvPr/>
        </p:nvSpPr>
        <p:spPr>
          <a:xfrm>
            <a:off x="6263640" y="3017520"/>
            <a:ext cx="5425135" cy="685800"/>
          </a:xfrm>
          <a:prstGeom prst="rect">
            <a:avLst/>
          </a:prstGeom>
          <a:noFill/>
          <a:ln/>
        </p:spPr>
        <p:txBody>
          <a:bodyPr wrap="square" lIns="0" tIns="0" rIns="0" bIns="0" rtlCol="0" anchor="ctr"/>
          <a:lstStyle/>
          <a:p>
            <a:pPr indent="0" marL="0">
              <a:buNone/>
            </a:pPr>
            <a:r>
              <a:rPr lang="en-US" sz="1300" dirty="0">
                <a:solidFill>
                  <a:srgbClr val="1C1A14"/>
                </a:solidFill>
                <a:latin typeface="Work Sans" pitchFamily="34" charset="0"/>
                <a:ea typeface="Work Sans" pitchFamily="34" charset="-122"/>
                <a:cs typeface="Work Sans" pitchFamily="34" charset="-120"/>
              </a:rPr>
              <a:t>Run between the wickets. Touch the wicket or stake with bat or hand. Miss it and the umpire calls “short run.”</a:t>
            </a:r>
            <a:endParaRPr lang="en-US" sz="1300" dirty="0"/>
          </a:p>
        </p:txBody>
      </p:sp>
      <p:sp>
        <p:nvSpPr>
          <p:cNvPr id="11" name="Text 9"/>
          <p:cNvSpPr/>
          <p:nvPr/>
        </p:nvSpPr>
        <p:spPr>
          <a:xfrm>
            <a:off x="502920" y="3794760"/>
            <a:ext cx="219456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FOUR</a:t>
            </a:r>
            <a:endParaRPr lang="en-US" sz="1000" dirty="0"/>
          </a:p>
        </p:txBody>
      </p:sp>
      <p:sp>
        <p:nvSpPr>
          <p:cNvPr id="12" name="Text 10"/>
          <p:cNvSpPr/>
          <p:nvPr/>
        </p:nvSpPr>
        <p:spPr>
          <a:xfrm>
            <a:off x="2788920" y="3758184"/>
            <a:ext cx="3200400" cy="457200"/>
          </a:xfrm>
          <a:prstGeom prst="rect">
            <a:avLst/>
          </a:prstGeom>
          <a:noFill/>
          <a:ln/>
        </p:spPr>
        <p:txBody>
          <a:bodyPr wrap="square" lIns="0" tIns="0" rIns="0" bIns="0" rtlCol="0" anchor="ctr"/>
          <a:lstStyle/>
          <a:p>
            <a:pPr indent="0" marL="0">
              <a:buNone/>
            </a:pPr>
            <a:r>
              <a:rPr lang="en-US" sz="2200" b="1" dirty="0">
                <a:solidFill>
                  <a:srgbClr val="2E4A2C"/>
                </a:solidFill>
                <a:latin typeface="Fraunces" pitchFamily="34" charset="0"/>
                <a:ea typeface="Fraunces" pitchFamily="34" charset="-122"/>
                <a:cs typeface="Fraunces" pitchFamily="34" charset="-120"/>
              </a:rPr>
              <a:t>Bounces in</a:t>
            </a:r>
            <a:endParaRPr lang="en-US" sz="2200" dirty="0"/>
          </a:p>
        </p:txBody>
      </p:sp>
      <p:sp>
        <p:nvSpPr>
          <p:cNvPr id="13" name="Text 11"/>
          <p:cNvSpPr/>
          <p:nvPr/>
        </p:nvSpPr>
        <p:spPr>
          <a:xfrm>
            <a:off x="6263640" y="3794760"/>
            <a:ext cx="5425135" cy="685800"/>
          </a:xfrm>
          <a:prstGeom prst="rect">
            <a:avLst/>
          </a:prstGeom>
          <a:noFill/>
          <a:ln/>
        </p:spPr>
        <p:txBody>
          <a:bodyPr wrap="square" lIns="0" tIns="0" rIns="0" bIns="0" rtlCol="0" anchor="ctr"/>
          <a:lstStyle/>
          <a:p>
            <a:pPr indent="0" marL="0">
              <a:buNone/>
            </a:pPr>
            <a:r>
              <a:rPr lang="en-US" sz="1300" dirty="0">
                <a:solidFill>
                  <a:srgbClr val="1C1A14"/>
                </a:solidFill>
                <a:latin typeface="Work Sans" pitchFamily="34" charset="0"/>
                <a:ea typeface="Work Sans" pitchFamily="34" charset="-122"/>
                <a:cs typeface="Work Sans" pitchFamily="34" charset="-120"/>
              </a:rPr>
              <a:t>Ball reaches or crosses the boundary after touching the ground. Four runs.</a:t>
            </a:r>
            <a:endParaRPr lang="en-US" sz="1300" dirty="0"/>
          </a:p>
        </p:txBody>
      </p:sp>
      <p:sp>
        <p:nvSpPr>
          <p:cNvPr id="14" name="Text 12"/>
          <p:cNvSpPr/>
          <p:nvPr/>
        </p:nvSpPr>
        <p:spPr>
          <a:xfrm>
            <a:off x="502920" y="4572000"/>
            <a:ext cx="219456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SIX</a:t>
            </a:r>
            <a:endParaRPr lang="en-US" sz="1000" dirty="0"/>
          </a:p>
        </p:txBody>
      </p:sp>
      <p:sp>
        <p:nvSpPr>
          <p:cNvPr id="15" name="Text 13"/>
          <p:cNvSpPr/>
          <p:nvPr/>
        </p:nvSpPr>
        <p:spPr>
          <a:xfrm>
            <a:off x="2788920" y="4535424"/>
            <a:ext cx="3200400" cy="457200"/>
          </a:xfrm>
          <a:prstGeom prst="rect">
            <a:avLst/>
          </a:prstGeom>
          <a:noFill/>
          <a:ln/>
        </p:spPr>
        <p:txBody>
          <a:bodyPr wrap="square" lIns="0" tIns="0" rIns="0" bIns="0" rtlCol="0" anchor="ctr"/>
          <a:lstStyle/>
          <a:p>
            <a:pPr indent="0" marL="0">
              <a:buNone/>
            </a:pPr>
            <a:r>
              <a:rPr lang="en-US" sz="2200" b="1" dirty="0">
                <a:solidFill>
                  <a:srgbClr val="2E4A2C"/>
                </a:solidFill>
                <a:latin typeface="Fraunces" pitchFamily="34" charset="0"/>
                <a:ea typeface="Fraunces" pitchFamily="34" charset="-122"/>
                <a:cs typeface="Fraunces" pitchFamily="34" charset="-120"/>
              </a:rPr>
              <a:t>On the full</a:t>
            </a:r>
            <a:endParaRPr lang="en-US" sz="2200" dirty="0"/>
          </a:p>
        </p:txBody>
      </p:sp>
      <p:sp>
        <p:nvSpPr>
          <p:cNvPr id="16" name="Text 14"/>
          <p:cNvSpPr/>
          <p:nvPr/>
        </p:nvSpPr>
        <p:spPr>
          <a:xfrm>
            <a:off x="6263640" y="4572000"/>
            <a:ext cx="5425135" cy="685800"/>
          </a:xfrm>
          <a:prstGeom prst="rect">
            <a:avLst/>
          </a:prstGeom>
          <a:noFill/>
          <a:ln/>
        </p:spPr>
        <p:txBody>
          <a:bodyPr wrap="square" lIns="0" tIns="0" rIns="0" bIns="0" rtlCol="0" anchor="ctr"/>
          <a:lstStyle/>
          <a:p>
            <a:pPr indent="0" marL="0">
              <a:buNone/>
            </a:pPr>
            <a:r>
              <a:rPr lang="en-US" sz="1300" dirty="0">
                <a:solidFill>
                  <a:srgbClr val="1C1A14"/>
                </a:solidFill>
                <a:latin typeface="Work Sans" pitchFamily="34" charset="0"/>
                <a:ea typeface="Work Sans" pitchFamily="34" charset="-122"/>
                <a:cs typeface="Work Sans" pitchFamily="34" charset="-120"/>
              </a:rPr>
              <a:t>Ball clears the boundary without bouncing. Six runs. A fielder who catches it on the line still gives away a six.</a:t>
            </a:r>
            <a:endParaRPr lang="en-US" sz="1300" dirty="0"/>
          </a:p>
        </p:txBody>
      </p:sp>
      <p:sp>
        <p:nvSpPr>
          <p:cNvPr id="17" name="Text 15"/>
          <p:cNvSpPr/>
          <p:nvPr/>
        </p:nvSpPr>
        <p:spPr>
          <a:xfrm>
            <a:off x="502920" y="5349240"/>
            <a:ext cx="219456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BYE / NO-BALL</a:t>
            </a:r>
            <a:endParaRPr lang="en-US" sz="1000" dirty="0"/>
          </a:p>
        </p:txBody>
      </p:sp>
      <p:sp>
        <p:nvSpPr>
          <p:cNvPr id="18" name="Text 16"/>
          <p:cNvSpPr/>
          <p:nvPr/>
        </p:nvSpPr>
        <p:spPr>
          <a:xfrm>
            <a:off x="2788920" y="5312664"/>
            <a:ext cx="3200400" cy="457200"/>
          </a:xfrm>
          <a:prstGeom prst="rect">
            <a:avLst/>
          </a:prstGeom>
          <a:noFill/>
          <a:ln/>
        </p:spPr>
        <p:txBody>
          <a:bodyPr wrap="square" lIns="0" tIns="0" rIns="0" bIns="0" rtlCol="0" anchor="ctr"/>
          <a:lstStyle/>
          <a:p>
            <a:pPr indent="0" marL="0">
              <a:buNone/>
            </a:pPr>
            <a:r>
              <a:rPr lang="en-US" sz="2200" b="1" dirty="0">
                <a:solidFill>
                  <a:srgbClr val="2E4A2C"/>
                </a:solidFill>
                <a:latin typeface="Fraunces" pitchFamily="34" charset="0"/>
                <a:ea typeface="Fraunces" pitchFamily="34" charset="-122"/>
                <a:cs typeface="Fraunces" pitchFamily="34" charset="-120"/>
              </a:rPr>
              <a:t>Extras</a:t>
            </a:r>
            <a:endParaRPr lang="en-US" sz="2200" dirty="0"/>
          </a:p>
        </p:txBody>
      </p:sp>
      <p:sp>
        <p:nvSpPr>
          <p:cNvPr id="19" name="Text 17"/>
          <p:cNvSpPr/>
          <p:nvPr/>
        </p:nvSpPr>
        <p:spPr>
          <a:xfrm>
            <a:off x="6263640" y="5349240"/>
            <a:ext cx="5425135" cy="685800"/>
          </a:xfrm>
          <a:prstGeom prst="rect">
            <a:avLst/>
          </a:prstGeom>
          <a:noFill/>
          <a:ln/>
        </p:spPr>
        <p:txBody>
          <a:bodyPr wrap="square" lIns="0" tIns="0" rIns="0" bIns="0" rtlCol="0" anchor="ctr"/>
          <a:lstStyle/>
          <a:p>
            <a:pPr indent="0" marL="0">
              <a:buNone/>
            </a:pPr>
            <a:r>
              <a:rPr lang="en-US" sz="1300" dirty="0">
                <a:solidFill>
                  <a:srgbClr val="1C1A14"/>
                </a:solidFill>
                <a:latin typeface="Work Sans" pitchFamily="34" charset="0"/>
                <a:ea typeface="Work Sans" pitchFamily="34" charset="-122"/>
                <a:cs typeface="Work Sans" pitchFamily="34" charset="-120"/>
              </a:rPr>
              <a:t>Bye = ball misses the bat, runs scored anyway. No-ball or wide = one run plus an extra delivery.</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15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III.</a:t>
            </a:r>
            <a:endParaRPr lang="en-US" sz="5600" dirty="0"/>
          </a:p>
        </p:txBody>
      </p:sp>
      <p:sp>
        <p:nvSpPr>
          <p:cNvPr id="5" name="Text 3"/>
          <p:cNvSpPr/>
          <p:nvPr/>
        </p:nvSpPr>
        <p:spPr>
          <a:xfrm>
            <a:off x="132588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HOW TO PLAY  ·  03 / 05</a:t>
            </a:r>
            <a:endParaRPr lang="en-US" sz="1000" dirty="0"/>
          </a:p>
        </p:txBody>
      </p:sp>
      <p:sp>
        <p:nvSpPr>
          <p:cNvPr id="6" name="Text 4"/>
          <p:cNvSpPr/>
          <p:nvPr/>
        </p:nvSpPr>
        <p:spPr>
          <a:xfrm>
            <a:off x="502920" y="1691640"/>
            <a:ext cx="5943600" cy="1280160"/>
          </a:xfrm>
          <a:prstGeom prst="rect">
            <a:avLst/>
          </a:prstGeom>
          <a:noFill/>
          <a:ln/>
        </p:spPr>
        <p:txBody>
          <a:bodyPr wrap="square" lIns="0" tIns="0" rIns="0" bIns="0" rtlCol="0" anchor="t"/>
          <a:lstStyle/>
          <a:p>
            <a:pPr algn="l" indent="0" marL="0">
              <a:buNone/>
            </a:pPr>
            <a:r>
              <a:rPr lang="en-US" sz="4400" b="1" dirty="0">
                <a:solidFill>
                  <a:srgbClr val="2E4A2C"/>
                </a:solidFill>
                <a:latin typeface="Fraunces" pitchFamily="34" charset="0"/>
                <a:ea typeface="Fraunces" pitchFamily="34" charset="-122"/>
                <a:cs typeface="Fraunces" pitchFamily="34" charset="-120"/>
              </a:rPr>
              <a:t>The bowler’s feet decide it</a:t>
            </a:r>
            <a:endParaRPr lang="en-US" sz="4400" dirty="0"/>
          </a:p>
        </p:txBody>
      </p:sp>
      <p:sp>
        <p:nvSpPr>
          <p:cNvPr id="7" name="Shape 5"/>
          <p:cNvSpPr/>
          <p:nvPr/>
        </p:nvSpPr>
        <p:spPr>
          <a:xfrm>
            <a:off x="502920" y="3108960"/>
            <a:ext cx="1371600" cy="0"/>
          </a:xfrm>
          <a:prstGeom prst="line">
            <a:avLst/>
          </a:prstGeom>
          <a:noFill/>
          <a:ln w="12700">
            <a:solidFill>
              <a:srgbClr val="B8864A"/>
            </a:solidFill>
            <a:prstDash val="solid"/>
          </a:ln>
        </p:spPr>
      </p:sp>
      <p:sp>
        <p:nvSpPr>
          <p:cNvPr id="8" name="Text 6"/>
          <p:cNvSpPr/>
          <p:nvPr/>
        </p:nvSpPr>
        <p:spPr>
          <a:xfrm>
            <a:off x="502920" y="3429000"/>
            <a:ext cx="5943600" cy="2926080"/>
          </a:xfrm>
          <a:prstGeom prst="rect">
            <a:avLst/>
          </a:prstGeom>
          <a:noFill/>
          <a:ln/>
        </p:spPr>
        <p:txBody>
          <a:bodyPr wrap="square" lIns="0" tIns="0" rIns="0" bIns="0" rtlCol="0" anchor="t"/>
          <a:lstStyle/>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Stoolball bowling is underarm, the foot must stay behind the crease, and the ball must reach the wicket above the 24-inch line — without bouncing.</a:t>
            </a:r>
            <a:endParaRPr lang="en-US" sz="1600" dirty="0"/>
          </a:p>
          <a:p>
            <a:pPr algn="l" indent="0" marL="0">
              <a:spcAft>
                <a:spcPts val="1000"/>
              </a:spcAft>
              <a:buNone/>
            </a:pPr>
            <a:endParaRPr lang="en-US" sz="1600" dirty="0"/>
          </a:p>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Any infraction = no-ball. One run plus an extra delivery.</a:t>
            </a:r>
            <a:endParaRPr lang="en-US" sz="1600" dirty="0"/>
          </a:p>
        </p:txBody>
      </p:sp>
      <p:pic>
        <p:nvPicPr>
          <p:cNvPr id="9" name="Image 0" descr="/home/claude/stoolball/images/noball-diagram.png">    </p:cNvPr>
          <p:cNvPicPr>
            <a:picLocks noChangeAspect="1"/>
          </p:cNvPicPr>
          <p:nvPr/>
        </p:nvPicPr>
        <p:blipFill>
          <a:blip r:embed="rId1"/>
          <a:srcRect l="0" r="0" t="0" b="0"/>
          <a:stretch/>
        </p:blipFill>
        <p:spPr>
          <a:xfrm>
            <a:off x="6675120" y="1554480"/>
            <a:ext cx="4937760" cy="4572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16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III.</a:t>
            </a:r>
            <a:endParaRPr lang="en-US" sz="5600" dirty="0"/>
          </a:p>
        </p:txBody>
      </p:sp>
      <p:sp>
        <p:nvSpPr>
          <p:cNvPr id="5" name="Text 3"/>
          <p:cNvSpPr/>
          <p:nvPr/>
        </p:nvSpPr>
        <p:spPr>
          <a:xfrm>
            <a:off x="132588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HOW TO PLAY  ·  04 / 05</a:t>
            </a:r>
            <a:endParaRPr lang="en-US" sz="1000" dirty="0"/>
          </a:p>
        </p:txBody>
      </p:sp>
      <p:sp>
        <p:nvSpPr>
          <p:cNvPr id="6" name="Text 4"/>
          <p:cNvSpPr/>
          <p:nvPr/>
        </p:nvSpPr>
        <p:spPr>
          <a:xfrm>
            <a:off x="502920" y="1691640"/>
            <a:ext cx="11185855" cy="914400"/>
          </a:xfrm>
          <a:prstGeom prst="rect">
            <a:avLst/>
          </a:prstGeom>
          <a:noFill/>
          <a:ln/>
        </p:spPr>
        <p:txBody>
          <a:bodyPr wrap="square" lIns="0" tIns="0" rIns="0" bIns="0" rtlCol="0" anchor="t"/>
          <a:lstStyle/>
          <a:p>
            <a:pPr algn="l" indent="0" marL="0">
              <a:buNone/>
            </a:pPr>
            <a:r>
              <a:rPr lang="en-US" sz="4400" b="1" dirty="0">
                <a:solidFill>
                  <a:srgbClr val="2E4A2C"/>
                </a:solidFill>
                <a:latin typeface="Fraunces" pitchFamily="34" charset="0"/>
                <a:ea typeface="Fraunces" pitchFamily="34" charset="-122"/>
                <a:cs typeface="Fraunces" pitchFamily="34" charset="-120"/>
              </a:rPr>
              <a:t>Six ways your innings ends</a:t>
            </a:r>
            <a:endParaRPr lang="en-US" sz="4400" dirty="0"/>
          </a:p>
        </p:txBody>
      </p:sp>
      <p:sp>
        <p:nvSpPr>
          <p:cNvPr id="7" name="Shape 5"/>
          <p:cNvSpPr/>
          <p:nvPr/>
        </p:nvSpPr>
        <p:spPr>
          <a:xfrm>
            <a:off x="502920" y="2834640"/>
            <a:ext cx="3657600" cy="1874520"/>
          </a:xfrm>
          <a:prstGeom prst="roundRect">
            <a:avLst>
              <a:gd name="adj" fmla="val 5854"/>
            </a:avLst>
          </a:prstGeom>
          <a:solidFill>
            <a:srgbClr val="FBF6EA"/>
          </a:solidFill>
          <a:ln w="6350">
            <a:solidFill>
              <a:srgbClr val="D8C8A8"/>
            </a:solidFill>
            <a:prstDash val="solid"/>
          </a:ln>
        </p:spPr>
      </p:sp>
      <p:sp>
        <p:nvSpPr>
          <p:cNvPr id="8" name="Text 6"/>
          <p:cNvSpPr/>
          <p:nvPr/>
        </p:nvSpPr>
        <p:spPr>
          <a:xfrm>
            <a:off x="731520" y="2999232"/>
            <a:ext cx="914400" cy="274320"/>
          </a:xfrm>
          <a:prstGeom prst="rect">
            <a:avLst/>
          </a:prstGeom>
          <a:noFill/>
          <a:ln/>
        </p:spPr>
        <p:txBody>
          <a:bodyPr wrap="square" lIns="0" tIns="0" rIns="0" bIns="0" rtlCol="0" anchor="ctr"/>
          <a:lstStyle/>
          <a:p>
            <a:pPr indent="0" marL="0">
              <a:buNone/>
            </a:pPr>
            <a:r>
              <a:rPr lang="en-US" sz="1000" b="1" spc="400" kern="0" dirty="0">
                <a:solidFill>
                  <a:srgbClr val="B8864A"/>
                </a:solidFill>
                <a:latin typeface="JetBrains Mono" pitchFamily="34" charset="0"/>
                <a:ea typeface="JetBrains Mono" pitchFamily="34" charset="-122"/>
                <a:cs typeface="JetBrains Mono" pitchFamily="34" charset="-120"/>
              </a:rPr>
              <a:t>01</a:t>
            </a:r>
            <a:endParaRPr lang="en-US" sz="1000" dirty="0"/>
          </a:p>
        </p:txBody>
      </p:sp>
      <p:sp>
        <p:nvSpPr>
          <p:cNvPr id="9" name="Text 7"/>
          <p:cNvSpPr/>
          <p:nvPr/>
        </p:nvSpPr>
        <p:spPr>
          <a:xfrm>
            <a:off x="731520" y="3291840"/>
            <a:ext cx="3200400" cy="777240"/>
          </a:xfrm>
          <a:prstGeom prst="rect">
            <a:avLst/>
          </a:prstGeom>
          <a:noFill/>
          <a:ln/>
        </p:spPr>
        <p:txBody>
          <a:bodyPr wrap="square" lIns="0" tIns="0" rIns="0" bIns="0" rtlCol="0" anchor="t"/>
          <a:lstStyle/>
          <a:p>
            <a:pPr algn="l" indent="0" marL="0">
              <a:buNone/>
            </a:pPr>
            <a:r>
              <a:rPr lang="en-US" sz="2200" b="1" dirty="0">
                <a:solidFill>
                  <a:srgbClr val="2E4A2C"/>
                </a:solidFill>
                <a:latin typeface="Fraunces" pitchFamily="34" charset="0"/>
                <a:ea typeface="Fraunces" pitchFamily="34" charset="-122"/>
                <a:cs typeface="Fraunces" pitchFamily="34" charset="-120"/>
              </a:rPr>
              <a:t>Bowled</a:t>
            </a:r>
            <a:endParaRPr lang="en-US" sz="2200" dirty="0"/>
          </a:p>
        </p:txBody>
      </p:sp>
      <p:sp>
        <p:nvSpPr>
          <p:cNvPr id="10" name="Text 8"/>
          <p:cNvSpPr/>
          <p:nvPr/>
        </p:nvSpPr>
        <p:spPr>
          <a:xfrm>
            <a:off x="731520" y="4023360"/>
            <a:ext cx="3200400" cy="640080"/>
          </a:xfrm>
          <a:prstGeom prst="rect">
            <a:avLst/>
          </a:prstGeom>
          <a:noFill/>
          <a:ln/>
        </p:spPr>
        <p:txBody>
          <a:bodyPr wrap="square" lIns="0" tIns="0" rIns="0" bIns="0" rtlCol="0" anchor="ctr"/>
          <a:lstStyle/>
          <a:p>
            <a:pPr indent="0" marL="0">
              <a:buNone/>
            </a:pPr>
            <a:r>
              <a:rPr lang="en-US" sz="1200" dirty="0">
                <a:solidFill>
                  <a:srgbClr val="1C1A14"/>
                </a:solidFill>
                <a:latin typeface="Work Sans" pitchFamily="34" charset="0"/>
                <a:ea typeface="Work Sans" pitchFamily="34" charset="-122"/>
                <a:cs typeface="Work Sans" pitchFamily="34" charset="-120"/>
              </a:rPr>
              <a:t>Ball hits the wicket on a legitimate delivery.</a:t>
            </a:r>
            <a:endParaRPr lang="en-US" sz="1200" dirty="0"/>
          </a:p>
        </p:txBody>
      </p:sp>
      <p:sp>
        <p:nvSpPr>
          <p:cNvPr id="11" name="Shape 9"/>
          <p:cNvSpPr/>
          <p:nvPr/>
        </p:nvSpPr>
        <p:spPr>
          <a:xfrm>
            <a:off x="4297680" y="2834640"/>
            <a:ext cx="3657600" cy="1874520"/>
          </a:xfrm>
          <a:prstGeom prst="roundRect">
            <a:avLst>
              <a:gd name="adj" fmla="val 5854"/>
            </a:avLst>
          </a:prstGeom>
          <a:solidFill>
            <a:srgbClr val="FBF6EA"/>
          </a:solidFill>
          <a:ln w="6350">
            <a:solidFill>
              <a:srgbClr val="D8C8A8"/>
            </a:solidFill>
            <a:prstDash val="solid"/>
          </a:ln>
        </p:spPr>
      </p:sp>
      <p:sp>
        <p:nvSpPr>
          <p:cNvPr id="12" name="Text 10"/>
          <p:cNvSpPr/>
          <p:nvPr/>
        </p:nvSpPr>
        <p:spPr>
          <a:xfrm>
            <a:off x="4526280" y="2999232"/>
            <a:ext cx="914400" cy="274320"/>
          </a:xfrm>
          <a:prstGeom prst="rect">
            <a:avLst/>
          </a:prstGeom>
          <a:noFill/>
          <a:ln/>
        </p:spPr>
        <p:txBody>
          <a:bodyPr wrap="square" lIns="0" tIns="0" rIns="0" bIns="0" rtlCol="0" anchor="ctr"/>
          <a:lstStyle/>
          <a:p>
            <a:pPr indent="0" marL="0">
              <a:buNone/>
            </a:pPr>
            <a:r>
              <a:rPr lang="en-US" sz="1000" b="1" spc="400" kern="0" dirty="0">
                <a:solidFill>
                  <a:srgbClr val="B8864A"/>
                </a:solidFill>
                <a:latin typeface="JetBrains Mono" pitchFamily="34" charset="0"/>
                <a:ea typeface="JetBrains Mono" pitchFamily="34" charset="-122"/>
                <a:cs typeface="JetBrains Mono" pitchFamily="34" charset="-120"/>
              </a:rPr>
              <a:t>02</a:t>
            </a:r>
            <a:endParaRPr lang="en-US" sz="1000" dirty="0"/>
          </a:p>
        </p:txBody>
      </p:sp>
      <p:sp>
        <p:nvSpPr>
          <p:cNvPr id="13" name="Text 11"/>
          <p:cNvSpPr/>
          <p:nvPr/>
        </p:nvSpPr>
        <p:spPr>
          <a:xfrm>
            <a:off x="4526280" y="3291840"/>
            <a:ext cx="3200400" cy="777240"/>
          </a:xfrm>
          <a:prstGeom prst="rect">
            <a:avLst/>
          </a:prstGeom>
          <a:noFill/>
          <a:ln/>
        </p:spPr>
        <p:txBody>
          <a:bodyPr wrap="square" lIns="0" tIns="0" rIns="0" bIns="0" rtlCol="0" anchor="t"/>
          <a:lstStyle/>
          <a:p>
            <a:pPr algn="l" indent="0" marL="0">
              <a:buNone/>
            </a:pPr>
            <a:r>
              <a:rPr lang="en-US" sz="2200" b="1" dirty="0">
                <a:solidFill>
                  <a:srgbClr val="2E4A2C"/>
                </a:solidFill>
                <a:latin typeface="Fraunces" pitchFamily="34" charset="0"/>
                <a:ea typeface="Fraunces" pitchFamily="34" charset="-122"/>
                <a:cs typeface="Fraunces" pitchFamily="34" charset="-120"/>
              </a:rPr>
              <a:t>Body before wicket</a:t>
            </a:r>
            <a:endParaRPr lang="en-US" sz="2200" dirty="0"/>
          </a:p>
        </p:txBody>
      </p:sp>
      <p:sp>
        <p:nvSpPr>
          <p:cNvPr id="14" name="Text 12"/>
          <p:cNvSpPr/>
          <p:nvPr/>
        </p:nvSpPr>
        <p:spPr>
          <a:xfrm>
            <a:off x="4526280" y="4023360"/>
            <a:ext cx="3200400" cy="640080"/>
          </a:xfrm>
          <a:prstGeom prst="rect">
            <a:avLst/>
          </a:prstGeom>
          <a:noFill/>
          <a:ln/>
        </p:spPr>
        <p:txBody>
          <a:bodyPr wrap="square" lIns="0" tIns="0" rIns="0" bIns="0" rtlCol="0" anchor="ctr"/>
          <a:lstStyle/>
          <a:p>
            <a:pPr indent="0" marL="0">
              <a:buNone/>
            </a:pPr>
            <a:r>
              <a:rPr lang="en-US" sz="1200" dirty="0">
                <a:solidFill>
                  <a:srgbClr val="1C1A14"/>
                </a:solidFill>
                <a:latin typeface="Work Sans" pitchFamily="34" charset="0"/>
                <a:ea typeface="Work Sans" pitchFamily="34" charset="-122"/>
                <a:cs typeface="Work Sans" pitchFamily="34" charset="-120"/>
              </a:rPr>
              <a:t>Your body (not the hand holding the bat) stops the ball hitting the wicket.</a:t>
            </a:r>
            <a:endParaRPr lang="en-US" sz="1200" dirty="0"/>
          </a:p>
        </p:txBody>
      </p:sp>
      <p:sp>
        <p:nvSpPr>
          <p:cNvPr id="15" name="Shape 13"/>
          <p:cNvSpPr/>
          <p:nvPr/>
        </p:nvSpPr>
        <p:spPr>
          <a:xfrm>
            <a:off x="8092440" y="2834640"/>
            <a:ext cx="3657600" cy="1874520"/>
          </a:xfrm>
          <a:prstGeom prst="roundRect">
            <a:avLst>
              <a:gd name="adj" fmla="val 5854"/>
            </a:avLst>
          </a:prstGeom>
          <a:solidFill>
            <a:srgbClr val="FBF6EA"/>
          </a:solidFill>
          <a:ln w="6350">
            <a:solidFill>
              <a:srgbClr val="D8C8A8"/>
            </a:solidFill>
            <a:prstDash val="solid"/>
          </a:ln>
        </p:spPr>
      </p:sp>
      <p:sp>
        <p:nvSpPr>
          <p:cNvPr id="16" name="Text 14"/>
          <p:cNvSpPr/>
          <p:nvPr/>
        </p:nvSpPr>
        <p:spPr>
          <a:xfrm>
            <a:off x="8321040" y="2999232"/>
            <a:ext cx="914400" cy="274320"/>
          </a:xfrm>
          <a:prstGeom prst="rect">
            <a:avLst/>
          </a:prstGeom>
          <a:noFill/>
          <a:ln/>
        </p:spPr>
        <p:txBody>
          <a:bodyPr wrap="square" lIns="0" tIns="0" rIns="0" bIns="0" rtlCol="0" anchor="ctr"/>
          <a:lstStyle/>
          <a:p>
            <a:pPr indent="0" marL="0">
              <a:buNone/>
            </a:pPr>
            <a:r>
              <a:rPr lang="en-US" sz="1000" b="1" spc="400" kern="0" dirty="0">
                <a:solidFill>
                  <a:srgbClr val="B8864A"/>
                </a:solidFill>
                <a:latin typeface="JetBrains Mono" pitchFamily="34" charset="0"/>
                <a:ea typeface="JetBrains Mono" pitchFamily="34" charset="-122"/>
                <a:cs typeface="JetBrains Mono" pitchFamily="34" charset="-120"/>
              </a:rPr>
              <a:t>03</a:t>
            </a:r>
            <a:endParaRPr lang="en-US" sz="1000" dirty="0"/>
          </a:p>
        </p:txBody>
      </p:sp>
      <p:sp>
        <p:nvSpPr>
          <p:cNvPr id="17" name="Text 15"/>
          <p:cNvSpPr/>
          <p:nvPr/>
        </p:nvSpPr>
        <p:spPr>
          <a:xfrm>
            <a:off x="8321040" y="3291840"/>
            <a:ext cx="3200400" cy="777240"/>
          </a:xfrm>
          <a:prstGeom prst="rect">
            <a:avLst/>
          </a:prstGeom>
          <a:noFill/>
          <a:ln/>
        </p:spPr>
        <p:txBody>
          <a:bodyPr wrap="square" lIns="0" tIns="0" rIns="0" bIns="0" rtlCol="0" anchor="t"/>
          <a:lstStyle/>
          <a:p>
            <a:pPr algn="l" indent="0" marL="0">
              <a:buNone/>
            </a:pPr>
            <a:r>
              <a:rPr lang="en-US" sz="2200" b="1" dirty="0">
                <a:solidFill>
                  <a:srgbClr val="2E4A2C"/>
                </a:solidFill>
                <a:latin typeface="Fraunces" pitchFamily="34" charset="0"/>
                <a:ea typeface="Fraunces" pitchFamily="34" charset="-122"/>
                <a:cs typeface="Fraunces" pitchFamily="34" charset="-120"/>
              </a:rPr>
              <a:t>Caught</a:t>
            </a:r>
            <a:endParaRPr lang="en-US" sz="2200" dirty="0"/>
          </a:p>
        </p:txBody>
      </p:sp>
      <p:sp>
        <p:nvSpPr>
          <p:cNvPr id="18" name="Text 16"/>
          <p:cNvSpPr/>
          <p:nvPr/>
        </p:nvSpPr>
        <p:spPr>
          <a:xfrm>
            <a:off x="8321040" y="4023360"/>
            <a:ext cx="3200400" cy="640080"/>
          </a:xfrm>
          <a:prstGeom prst="rect">
            <a:avLst/>
          </a:prstGeom>
          <a:noFill/>
          <a:ln/>
        </p:spPr>
        <p:txBody>
          <a:bodyPr wrap="square" lIns="0" tIns="0" rIns="0" bIns="0" rtlCol="0" anchor="ctr"/>
          <a:lstStyle/>
          <a:p>
            <a:pPr indent="0" marL="0">
              <a:buNone/>
            </a:pPr>
            <a:r>
              <a:rPr lang="en-US" sz="1200" dirty="0">
                <a:solidFill>
                  <a:srgbClr val="1C1A14"/>
                </a:solidFill>
                <a:latin typeface="Work Sans" pitchFamily="34" charset="0"/>
                <a:ea typeface="Work Sans" pitchFamily="34" charset="-122"/>
                <a:cs typeface="Work Sans" pitchFamily="34" charset="-120"/>
              </a:rPr>
              <a:t>Clean catch. Not on the ground. Not over the boundary.</a:t>
            </a:r>
            <a:endParaRPr lang="en-US" sz="1200" dirty="0"/>
          </a:p>
        </p:txBody>
      </p:sp>
      <p:sp>
        <p:nvSpPr>
          <p:cNvPr id="19" name="Shape 17"/>
          <p:cNvSpPr/>
          <p:nvPr/>
        </p:nvSpPr>
        <p:spPr>
          <a:xfrm>
            <a:off x="502920" y="4846320"/>
            <a:ext cx="3657600" cy="1874520"/>
          </a:xfrm>
          <a:prstGeom prst="roundRect">
            <a:avLst>
              <a:gd name="adj" fmla="val 5854"/>
            </a:avLst>
          </a:prstGeom>
          <a:solidFill>
            <a:srgbClr val="FBF6EA"/>
          </a:solidFill>
          <a:ln w="6350">
            <a:solidFill>
              <a:srgbClr val="D8C8A8"/>
            </a:solidFill>
            <a:prstDash val="solid"/>
          </a:ln>
        </p:spPr>
      </p:sp>
      <p:sp>
        <p:nvSpPr>
          <p:cNvPr id="20" name="Text 18"/>
          <p:cNvSpPr/>
          <p:nvPr/>
        </p:nvSpPr>
        <p:spPr>
          <a:xfrm>
            <a:off x="731520" y="5010912"/>
            <a:ext cx="914400" cy="274320"/>
          </a:xfrm>
          <a:prstGeom prst="rect">
            <a:avLst/>
          </a:prstGeom>
          <a:noFill/>
          <a:ln/>
        </p:spPr>
        <p:txBody>
          <a:bodyPr wrap="square" lIns="0" tIns="0" rIns="0" bIns="0" rtlCol="0" anchor="ctr"/>
          <a:lstStyle/>
          <a:p>
            <a:pPr indent="0" marL="0">
              <a:buNone/>
            </a:pPr>
            <a:r>
              <a:rPr lang="en-US" sz="1000" b="1" spc="400" kern="0" dirty="0">
                <a:solidFill>
                  <a:srgbClr val="B8864A"/>
                </a:solidFill>
                <a:latin typeface="JetBrains Mono" pitchFamily="34" charset="0"/>
                <a:ea typeface="JetBrains Mono" pitchFamily="34" charset="-122"/>
                <a:cs typeface="JetBrains Mono" pitchFamily="34" charset="-120"/>
              </a:rPr>
              <a:t>04</a:t>
            </a:r>
            <a:endParaRPr lang="en-US" sz="1000" dirty="0"/>
          </a:p>
        </p:txBody>
      </p:sp>
      <p:sp>
        <p:nvSpPr>
          <p:cNvPr id="21" name="Text 19"/>
          <p:cNvSpPr/>
          <p:nvPr/>
        </p:nvSpPr>
        <p:spPr>
          <a:xfrm>
            <a:off x="731520" y="5303520"/>
            <a:ext cx="3200400" cy="777240"/>
          </a:xfrm>
          <a:prstGeom prst="rect">
            <a:avLst/>
          </a:prstGeom>
          <a:noFill/>
          <a:ln/>
        </p:spPr>
        <p:txBody>
          <a:bodyPr wrap="square" lIns="0" tIns="0" rIns="0" bIns="0" rtlCol="0" anchor="t"/>
          <a:lstStyle/>
          <a:p>
            <a:pPr algn="l" indent="0" marL="0">
              <a:buNone/>
            </a:pPr>
            <a:r>
              <a:rPr lang="en-US" sz="2200" b="1" dirty="0">
                <a:solidFill>
                  <a:srgbClr val="2E4A2C"/>
                </a:solidFill>
                <a:latin typeface="Fraunces" pitchFamily="34" charset="0"/>
                <a:ea typeface="Fraunces" pitchFamily="34" charset="-122"/>
                <a:cs typeface="Fraunces" pitchFamily="34" charset="-120"/>
              </a:rPr>
              <a:t>Run-out</a:t>
            </a:r>
            <a:endParaRPr lang="en-US" sz="2200" dirty="0"/>
          </a:p>
        </p:txBody>
      </p:sp>
      <p:sp>
        <p:nvSpPr>
          <p:cNvPr id="22" name="Text 20"/>
          <p:cNvSpPr/>
          <p:nvPr/>
        </p:nvSpPr>
        <p:spPr>
          <a:xfrm>
            <a:off x="731520" y="6035040"/>
            <a:ext cx="3200400" cy="640080"/>
          </a:xfrm>
          <a:prstGeom prst="rect">
            <a:avLst/>
          </a:prstGeom>
          <a:noFill/>
          <a:ln/>
        </p:spPr>
        <p:txBody>
          <a:bodyPr wrap="square" lIns="0" tIns="0" rIns="0" bIns="0" rtlCol="0" anchor="ctr"/>
          <a:lstStyle/>
          <a:p>
            <a:pPr indent="0" marL="0">
              <a:buNone/>
            </a:pPr>
            <a:r>
              <a:rPr lang="en-US" sz="1200" dirty="0">
                <a:solidFill>
                  <a:srgbClr val="1C1A14"/>
                </a:solidFill>
                <a:latin typeface="Work Sans" pitchFamily="34" charset="0"/>
                <a:ea typeface="Work Sans" pitchFamily="34" charset="-122"/>
                <a:cs typeface="Work Sans" pitchFamily="34" charset="-120"/>
              </a:rPr>
              <a:t>Out of your ground when the wicket is touched by the ball.</a:t>
            </a:r>
            <a:endParaRPr lang="en-US" sz="1200" dirty="0"/>
          </a:p>
        </p:txBody>
      </p:sp>
      <p:sp>
        <p:nvSpPr>
          <p:cNvPr id="23" name="Shape 21"/>
          <p:cNvSpPr/>
          <p:nvPr/>
        </p:nvSpPr>
        <p:spPr>
          <a:xfrm>
            <a:off x="4297680" y="4846320"/>
            <a:ext cx="3657600" cy="1874520"/>
          </a:xfrm>
          <a:prstGeom prst="roundRect">
            <a:avLst>
              <a:gd name="adj" fmla="val 5854"/>
            </a:avLst>
          </a:prstGeom>
          <a:solidFill>
            <a:srgbClr val="FBF6EA"/>
          </a:solidFill>
          <a:ln w="6350">
            <a:solidFill>
              <a:srgbClr val="D8C8A8"/>
            </a:solidFill>
            <a:prstDash val="solid"/>
          </a:ln>
        </p:spPr>
      </p:sp>
      <p:sp>
        <p:nvSpPr>
          <p:cNvPr id="24" name="Text 22"/>
          <p:cNvSpPr/>
          <p:nvPr/>
        </p:nvSpPr>
        <p:spPr>
          <a:xfrm>
            <a:off x="4526280" y="5010912"/>
            <a:ext cx="914400" cy="274320"/>
          </a:xfrm>
          <a:prstGeom prst="rect">
            <a:avLst/>
          </a:prstGeom>
          <a:noFill/>
          <a:ln/>
        </p:spPr>
        <p:txBody>
          <a:bodyPr wrap="square" lIns="0" tIns="0" rIns="0" bIns="0" rtlCol="0" anchor="ctr"/>
          <a:lstStyle/>
          <a:p>
            <a:pPr indent="0" marL="0">
              <a:buNone/>
            </a:pPr>
            <a:r>
              <a:rPr lang="en-US" sz="1000" b="1" spc="400" kern="0" dirty="0">
                <a:solidFill>
                  <a:srgbClr val="B8864A"/>
                </a:solidFill>
                <a:latin typeface="JetBrains Mono" pitchFamily="34" charset="0"/>
                <a:ea typeface="JetBrains Mono" pitchFamily="34" charset="-122"/>
                <a:cs typeface="JetBrains Mono" pitchFamily="34" charset="-120"/>
              </a:rPr>
              <a:t>05</a:t>
            </a:r>
            <a:endParaRPr lang="en-US" sz="1000" dirty="0"/>
          </a:p>
        </p:txBody>
      </p:sp>
      <p:sp>
        <p:nvSpPr>
          <p:cNvPr id="25" name="Text 23"/>
          <p:cNvSpPr/>
          <p:nvPr/>
        </p:nvSpPr>
        <p:spPr>
          <a:xfrm>
            <a:off x="4526280" y="5303520"/>
            <a:ext cx="3200400" cy="777240"/>
          </a:xfrm>
          <a:prstGeom prst="rect">
            <a:avLst/>
          </a:prstGeom>
          <a:noFill/>
          <a:ln/>
        </p:spPr>
        <p:txBody>
          <a:bodyPr wrap="square" lIns="0" tIns="0" rIns="0" bIns="0" rtlCol="0" anchor="t"/>
          <a:lstStyle/>
          <a:p>
            <a:pPr algn="l" indent="0" marL="0">
              <a:buNone/>
            </a:pPr>
            <a:r>
              <a:rPr lang="en-US" sz="2200" b="1" dirty="0">
                <a:solidFill>
                  <a:srgbClr val="2E4A2C"/>
                </a:solidFill>
                <a:latin typeface="Fraunces" pitchFamily="34" charset="0"/>
                <a:ea typeface="Fraunces" pitchFamily="34" charset="-122"/>
                <a:cs typeface="Fraunces" pitchFamily="34" charset="-120"/>
              </a:rPr>
              <a:t>Hit twice</a:t>
            </a:r>
            <a:endParaRPr lang="en-US" sz="2200" dirty="0"/>
          </a:p>
        </p:txBody>
      </p:sp>
      <p:sp>
        <p:nvSpPr>
          <p:cNvPr id="26" name="Text 24"/>
          <p:cNvSpPr/>
          <p:nvPr/>
        </p:nvSpPr>
        <p:spPr>
          <a:xfrm>
            <a:off x="4526280" y="6035040"/>
            <a:ext cx="3200400" cy="640080"/>
          </a:xfrm>
          <a:prstGeom prst="rect">
            <a:avLst/>
          </a:prstGeom>
          <a:noFill/>
          <a:ln/>
        </p:spPr>
        <p:txBody>
          <a:bodyPr wrap="square" lIns="0" tIns="0" rIns="0" bIns="0" rtlCol="0" anchor="ctr"/>
          <a:lstStyle/>
          <a:p>
            <a:pPr indent="0" marL="0">
              <a:buNone/>
            </a:pPr>
            <a:r>
              <a:rPr lang="en-US" sz="1200" dirty="0">
                <a:solidFill>
                  <a:srgbClr val="1C1A14"/>
                </a:solidFill>
                <a:latin typeface="Work Sans" pitchFamily="34" charset="0"/>
                <a:ea typeface="Work Sans" pitchFamily="34" charset="-122"/>
                <a:cs typeface="Work Sans" pitchFamily="34" charset="-120"/>
              </a:rPr>
              <a:t>Hit the ball twice on purpose.</a:t>
            </a:r>
            <a:endParaRPr lang="en-US" sz="1200" dirty="0"/>
          </a:p>
        </p:txBody>
      </p:sp>
      <p:sp>
        <p:nvSpPr>
          <p:cNvPr id="27" name="Shape 25"/>
          <p:cNvSpPr/>
          <p:nvPr/>
        </p:nvSpPr>
        <p:spPr>
          <a:xfrm>
            <a:off x="8092440" y="4846320"/>
            <a:ext cx="3657600" cy="1874520"/>
          </a:xfrm>
          <a:prstGeom prst="roundRect">
            <a:avLst>
              <a:gd name="adj" fmla="val 5854"/>
            </a:avLst>
          </a:prstGeom>
          <a:solidFill>
            <a:srgbClr val="FBF6EA"/>
          </a:solidFill>
          <a:ln w="6350">
            <a:solidFill>
              <a:srgbClr val="D8C8A8"/>
            </a:solidFill>
            <a:prstDash val="solid"/>
          </a:ln>
        </p:spPr>
      </p:sp>
      <p:sp>
        <p:nvSpPr>
          <p:cNvPr id="28" name="Text 26"/>
          <p:cNvSpPr/>
          <p:nvPr/>
        </p:nvSpPr>
        <p:spPr>
          <a:xfrm>
            <a:off x="8321040" y="5010912"/>
            <a:ext cx="914400" cy="274320"/>
          </a:xfrm>
          <a:prstGeom prst="rect">
            <a:avLst/>
          </a:prstGeom>
          <a:noFill/>
          <a:ln/>
        </p:spPr>
        <p:txBody>
          <a:bodyPr wrap="square" lIns="0" tIns="0" rIns="0" bIns="0" rtlCol="0" anchor="ctr"/>
          <a:lstStyle/>
          <a:p>
            <a:pPr indent="0" marL="0">
              <a:buNone/>
            </a:pPr>
            <a:r>
              <a:rPr lang="en-US" sz="1000" b="1" spc="400" kern="0" dirty="0">
                <a:solidFill>
                  <a:srgbClr val="B8864A"/>
                </a:solidFill>
                <a:latin typeface="JetBrains Mono" pitchFamily="34" charset="0"/>
                <a:ea typeface="JetBrains Mono" pitchFamily="34" charset="-122"/>
                <a:cs typeface="JetBrains Mono" pitchFamily="34" charset="-120"/>
              </a:rPr>
              <a:t>06</a:t>
            </a:r>
            <a:endParaRPr lang="en-US" sz="1000" dirty="0"/>
          </a:p>
        </p:txBody>
      </p:sp>
      <p:sp>
        <p:nvSpPr>
          <p:cNvPr id="29" name="Text 27"/>
          <p:cNvSpPr/>
          <p:nvPr/>
        </p:nvSpPr>
        <p:spPr>
          <a:xfrm>
            <a:off x="8321040" y="5303520"/>
            <a:ext cx="3200400" cy="777240"/>
          </a:xfrm>
          <a:prstGeom prst="rect">
            <a:avLst/>
          </a:prstGeom>
          <a:noFill/>
          <a:ln/>
        </p:spPr>
        <p:txBody>
          <a:bodyPr wrap="square" lIns="0" tIns="0" rIns="0" bIns="0" rtlCol="0" anchor="t"/>
          <a:lstStyle/>
          <a:p>
            <a:pPr algn="l" indent="0" marL="0">
              <a:buNone/>
            </a:pPr>
            <a:r>
              <a:rPr lang="en-US" sz="2200" b="1" dirty="0">
                <a:solidFill>
                  <a:srgbClr val="2E4A2C"/>
                </a:solidFill>
                <a:latin typeface="Fraunces" pitchFamily="34" charset="0"/>
                <a:ea typeface="Fraunces" pitchFamily="34" charset="-122"/>
                <a:cs typeface="Fraunces" pitchFamily="34" charset="-120"/>
              </a:rPr>
              <a:t>Timed out</a:t>
            </a:r>
            <a:endParaRPr lang="en-US" sz="2200" dirty="0"/>
          </a:p>
        </p:txBody>
      </p:sp>
      <p:sp>
        <p:nvSpPr>
          <p:cNvPr id="30" name="Text 28"/>
          <p:cNvSpPr/>
          <p:nvPr/>
        </p:nvSpPr>
        <p:spPr>
          <a:xfrm>
            <a:off x="8321040" y="6035040"/>
            <a:ext cx="3200400" cy="640080"/>
          </a:xfrm>
          <a:prstGeom prst="rect">
            <a:avLst/>
          </a:prstGeom>
          <a:noFill/>
          <a:ln/>
        </p:spPr>
        <p:txBody>
          <a:bodyPr wrap="square" lIns="0" tIns="0" rIns="0" bIns="0" rtlCol="0" anchor="ctr"/>
          <a:lstStyle/>
          <a:p>
            <a:pPr indent="0" marL="0">
              <a:buNone/>
            </a:pPr>
            <a:r>
              <a:rPr lang="en-US" sz="1200" dirty="0">
                <a:solidFill>
                  <a:srgbClr val="1C1A14"/>
                </a:solidFill>
                <a:latin typeface="Work Sans" pitchFamily="34" charset="0"/>
                <a:ea typeface="Work Sans" pitchFamily="34" charset="-122"/>
                <a:cs typeface="Work Sans" pitchFamily="34" charset="-120"/>
              </a:rPr>
              <a:t>New batter hasn’t reached the wicket within one minute.</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17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III.</a:t>
            </a:r>
            <a:endParaRPr lang="en-US" sz="5600" dirty="0"/>
          </a:p>
        </p:txBody>
      </p:sp>
      <p:sp>
        <p:nvSpPr>
          <p:cNvPr id="5" name="Text 3"/>
          <p:cNvSpPr/>
          <p:nvPr/>
        </p:nvSpPr>
        <p:spPr>
          <a:xfrm>
            <a:off x="132588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HOW TO PLAY  ·  05 / 05</a:t>
            </a:r>
            <a:endParaRPr lang="en-US" sz="1000" dirty="0"/>
          </a:p>
        </p:txBody>
      </p:sp>
      <p:sp>
        <p:nvSpPr>
          <p:cNvPr id="6" name="Text 4"/>
          <p:cNvSpPr/>
          <p:nvPr/>
        </p:nvSpPr>
        <p:spPr>
          <a:xfrm>
            <a:off x="502920" y="1691640"/>
            <a:ext cx="11185855" cy="914400"/>
          </a:xfrm>
          <a:prstGeom prst="rect">
            <a:avLst/>
          </a:prstGeom>
          <a:noFill/>
          <a:ln/>
        </p:spPr>
        <p:txBody>
          <a:bodyPr wrap="square" lIns="0" tIns="0" rIns="0" bIns="0" rtlCol="0" anchor="t"/>
          <a:lstStyle/>
          <a:p>
            <a:pPr algn="l" indent="0" marL="0">
              <a:buNone/>
            </a:pPr>
            <a:r>
              <a:rPr lang="en-US" sz="3600" b="1" dirty="0">
                <a:solidFill>
                  <a:srgbClr val="2E4A2C"/>
                </a:solidFill>
                <a:latin typeface="Fraunces" pitchFamily="34" charset="0"/>
                <a:ea typeface="Fraunces" pitchFamily="34" charset="-122"/>
                <a:cs typeface="Fraunces" pitchFamily="34" charset="-120"/>
              </a:rPr>
              <a:t>What the umpire is doing with their arms</a:t>
            </a:r>
            <a:endParaRPr lang="en-US" sz="3600" dirty="0"/>
          </a:p>
        </p:txBody>
      </p:sp>
      <p:sp>
        <p:nvSpPr>
          <p:cNvPr id="7" name="Shape 5"/>
          <p:cNvSpPr/>
          <p:nvPr/>
        </p:nvSpPr>
        <p:spPr>
          <a:xfrm>
            <a:off x="502920" y="2743200"/>
            <a:ext cx="1371600" cy="0"/>
          </a:xfrm>
          <a:prstGeom prst="line">
            <a:avLst/>
          </a:prstGeom>
          <a:noFill/>
          <a:ln w="12700">
            <a:solidFill>
              <a:srgbClr val="B8864A"/>
            </a:solidFill>
            <a:prstDash val="solid"/>
          </a:ln>
        </p:spPr>
      </p:sp>
      <p:sp>
        <p:nvSpPr>
          <p:cNvPr id="8" name="Shape 6"/>
          <p:cNvSpPr/>
          <p:nvPr/>
        </p:nvSpPr>
        <p:spPr>
          <a:xfrm>
            <a:off x="502920" y="3063240"/>
            <a:ext cx="2788920" cy="1600200"/>
          </a:xfrm>
          <a:prstGeom prst="roundRect">
            <a:avLst>
              <a:gd name="adj" fmla="val 5714"/>
            </a:avLst>
          </a:prstGeom>
          <a:solidFill>
            <a:srgbClr val="FBF6EA"/>
          </a:solidFill>
          <a:ln w="6350">
            <a:solidFill>
              <a:srgbClr val="D8C8A8"/>
            </a:solidFill>
            <a:prstDash val="solid"/>
          </a:ln>
        </p:spPr>
      </p:sp>
      <p:sp>
        <p:nvSpPr>
          <p:cNvPr id="9" name="Text 7"/>
          <p:cNvSpPr/>
          <p:nvPr/>
        </p:nvSpPr>
        <p:spPr>
          <a:xfrm>
            <a:off x="685800" y="322783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OUT</a:t>
            </a:r>
            <a:endParaRPr lang="en-US" sz="1100" dirty="0"/>
          </a:p>
        </p:txBody>
      </p:sp>
      <p:sp>
        <p:nvSpPr>
          <p:cNvPr id="10" name="Text 8"/>
          <p:cNvSpPr/>
          <p:nvPr/>
        </p:nvSpPr>
        <p:spPr>
          <a:xfrm>
            <a:off x="685800" y="361188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Index finger raised in front of face.</a:t>
            </a:r>
            <a:endParaRPr lang="en-US" sz="1100" dirty="0"/>
          </a:p>
        </p:txBody>
      </p:sp>
      <p:sp>
        <p:nvSpPr>
          <p:cNvPr id="11" name="Shape 9"/>
          <p:cNvSpPr/>
          <p:nvPr/>
        </p:nvSpPr>
        <p:spPr>
          <a:xfrm>
            <a:off x="3429000" y="3063240"/>
            <a:ext cx="2788920" cy="1600200"/>
          </a:xfrm>
          <a:prstGeom prst="roundRect">
            <a:avLst>
              <a:gd name="adj" fmla="val 5714"/>
            </a:avLst>
          </a:prstGeom>
          <a:solidFill>
            <a:srgbClr val="FBF6EA"/>
          </a:solidFill>
          <a:ln w="6350">
            <a:solidFill>
              <a:srgbClr val="D8C8A8"/>
            </a:solidFill>
            <a:prstDash val="solid"/>
          </a:ln>
        </p:spPr>
      </p:sp>
      <p:sp>
        <p:nvSpPr>
          <p:cNvPr id="12" name="Text 10"/>
          <p:cNvSpPr/>
          <p:nvPr/>
        </p:nvSpPr>
        <p:spPr>
          <a:xfrm>
            <a:off x="3611880" y="322783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NO BALL</a:t>
            </a:r>
            <a:endParaRPr lang="en-US" sz="1100" dirty="0"/>
          </a:p>
        </p:txBody>
      </p:sp>
      <p:sp>
        <p:nvSpPr>
          <p:cNvPr id="13" name="Text 11"/>
          <p:cNvSpPr/>
          <p:nvPr/>
        </p:nvSpPr>
        <p:spPr>
          <a:xfrm>
            <a:off x="3611880" y="361188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Arm raised sideways at shoulder height. Call “no ball”.</a:t>
            </a:r>
            <a:endParaRPr lang="en-US" sz="1100" dirty="0"/>
          </a:p>
        </p:txBody>
      </p:sp>
      <p:sp>
        <p:nvSpPr>
          <p:cNvPr id="14" name="Shape 12"/>
          <p:cNvSpPr/>
          <p:nvPr/>
        </p:nvSpPr>
        <p:spPr>
          <a:xfrm>
            <a:off x="6355080" y="3063240"/>
            <a:ext cx="2788920" cy="1600200"/>
          </a:xfrm>
          <a:prstGeom prst="roundRect">
            <a:avLst>
              <a:gd name="adj" fmla="val 5714"/>
            </a:avLst>
          </a:prstGeom>
          <a:solidFill>
            <a:srgbClr val="FBF6EA"/>
          </a:solidFill>
          <a:ln w="6350">
            <a:solidFill>
              <a:srgbClr val="D8C8A8"/>
            </a:solidFill>
            <a:prstDash val="solid"/>
          </a:ln>
        </p:spPr>
      </p:sp>
      <p:sp>
        <p:nvSpPr>
          <p:cNvPr id="15" name="Text 13"/>
          <p:cNvSpPr/>
          <p:nvPr/>
        </p:nvSpPr>
        <p:spPr>
          <a:xfrm>
            <a:off x="6537960" y="322783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WIDE</a:t>
            </a:r>
            <a:endParaRPr lang="en-US" sz="1100" dirty="0"/>
          </a:p>
        </p:txBody>
      </p:sp>
      <p:sp>
        <p:nvSpPr>
          <p:cNvPr id="16" name="Text 14"/>
          <p:cNvSpPr/>
          <p:nvPr/>
        </p:nvSpPr>
        <p:spPr>
          <a:xfrm>
            <a:off x="6537960" y="361188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Both arms outstretched sideways. Call “wide”.</a:t>
            </a:r>
            <a:endParaRPr lang="en-US" sz="1100" dirty="0"/>
          </a:p>
        </p:txBody>
      </p:sp>
      <p:sp>
        <p:nvSpPr>
          <p:cNvPr id="17" name="Shape 15"/>
          <p:cNvSpPr/>
          <p:nvPr/>
        </p:nvSpPr>
        <p:spPr>
          <a:xfrm>
            <a:off x="9281160" y="3063240"/>
            <a:ext cx="2788920" cy="1600200"/>
          </a:xfrm>
          <a:prstGeom prst="roundRect">
            <a:avLst>
              <a:gd name="adj" fmla="val 5714"/>
            </a:avLst>
          </a:prstGeom>
          <a:solidFill>
            <a:srgbClr val="FBF6EA"/>
          </a:solidFill>
          <a:ln w="6350">
            <a:solidFill>
              <a:srgbClr val="D8C8A8"/>
            </a:solidFill>
            <a:prstDash val="solid"/>
          </a:ln>
        </p:spPr>
      </p:sp>
      <p:sp>
        <p:nvSpPr>
          <p:cNvPr id="18" name="Text 16"/>
          <p:cNvSpPr/>
          <p:nvPr/>
        </p:nvSpPr>
        <p:spPr>
          <a:xfrm>
            <a:off x="9464040" y="322783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FOUR</a:t>
            </a:r>
            <a:endParaRPr lang="en-US" sz="1100" dirty="0"/>
          </a:p>
        </p:txBody>
      </p:sp>
      <p:sp>
        <p:nvSpPr>
          <p:cNvPr id="19" name="Text 17"/>
          <p:cNvSpPr/>
          <p:nvPr/>
        </p:nvSpPr>
        <p:spPr>
          <a:xfrm>
            <a:off x="9464040" y="361188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One arm crossing the body, side to side at shoulder height.</a:t>
            </a:r>
            <a:endParaRPr lang="en-US" sz="1100" dirty="0"/>
          </a:p>
        </p:txBody>
      </p:sp>
      <p:sp>
        <p:nvSpPr>
          <p:cNvPr id="20" name="Shape 18"/>
          <p:cNvSpPr/>
          <p:nvPr/>
        </p:nvSpPr>
        <p:spPr>
          <a:xfrm>
            <a:off x="502920" y="4800600"/>
            <a:ext cx="2788920" cy="1600200"/>
          </a:xfrm>
          <a:prstGeom prst="roundRect">
            <a:avLst>
              <a:gd name="adj" fmla="val 5714"/>
            </a:avLst>
          </a:prstGeom>
          <a:solidFill>
            <a:srgbClr val="FBF6EA"/>
          </a:solidFill>
          <a:ln w="6350">
            <a:solidFill>
              <a:srgbClr val="D8C8A8"/>
            </a:solidFill>
            <a:prstDash val="solid"/>
          </a:ln>
        </p:spPr>
      </p:sp>
      <p:sp>
        <p:nvSpPr>
          <p:cNvPr id="21" name="Text 19"/>
          <p:cNvSpPr/>
          <p:nvPr/>
        </p:nvSpPr>
        <p:spPr>
          <a:xfrm>
            <a:off x="685800" y="496519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SIX</a:t>
            </a:r>
            <a:endParaRPr lang="en-US" sz="1100" dirty="0"/>
          </a:p>
        </p:txBody>
      </p:sp>
      <p:sp>
        <p:nvSpPr>
          <p:cNvPr id="22" name="Text 20"/>
          <p:cNvSpPr/>
          <p:nvPr/>
        </p:nvSpPr>
        <p:spPr>
          <a:xfrm>
            <a:off x="685800" y="534924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Both arms raised vertically above the head.</a:t>
            </a:r>
            <a:endParaRPr lang="en-US" sz="1100" dirty="0"/>
          </a:p>
        </p:txBody>
      </p:sp>
      <p:sp>
        <p:nvSpPr>
          <p:cNvPr id="23" name="Shape 21"/>
          <p:cNvSpPr/>
          <p:nvPr/>
        </p:nvSpPr>
        <p:spPr>
          <a:xfrm>
            <a:off x="3429000" y="4800600"/>
            <a:ext cx="2788920" cy="1600200"/>
          </a:xfrm>
          <a:prstGeom prst="roundRect">
            <a:avLst>
              <a:gd name="adj" fmla="val 5714"/>
            </a:avLst>
          </a:prstGeom>
          <a:solidFill>
            <a:srgbClr val="FBF6EA"/>
          </a:solidFill>
          <a:ln w="6350">
            <a:solidFill>
              <a:srgbClr val="D8C8A8"/>
            </a:solidFill>
            <a:prstDash val="solid"/>
          </a:ln>
        </p:spPr>
      </p:sp>
      <p:sp>
        <p:nvSpPr>
          <p:cNvPr id="24" name="Text 22"/>
          <p:cNvSpPr/>
          <p:nvPr/>
        </p:nvSpPr>
        <p:spPr>
          <a:xfrm>
            <a:off x="3611880" y="496519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SHORT RUN</a:t>
            </a:r>
            <a:endParaRPr lang="en-US" sz="1100" dirty="0"/>
          </a:p>
        </p:txBody>
      </p:sp>
      <p:sp>
        <p:nvSpPr>
          <p:cNvPr id="25" name="Text 23"/>
          <p:cNvSpPr/>
          <p:nvPr/>
        </p:nvSpPr>
        <p:spPr>
          <a:xfrm>
            <a:off x="3611880" y="534924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Bend one arm upwards and touch the nearest shoulder.</a:t>
            </a:r>
            <a:endParaRPr lang="en-US" sz="1100" dirty="0"/>
          </a:p>
        </p:txBody>
      </p:sp>
      <p:sp>
        <p:nvSpPr>
          <p:cNvPr id="26" name="Shape 24"/>
          <p:cNvSpPr/>
          <p:nvPr/>
        </p:nvSpPr>
        <p:spPr>
          <a:xfrm>
            <a:off x="6355080" y="4800600"/>
            <a:ext cx="2788920" cy="1600200"/>
          </a:xfrm>
          <a:prstGeom prst="roundRect">
            <a:avLst>
              <a:gd name="adj" fmla="val 5714"/>
            </a:avLst>
          </a:prstGeom>
          <a:solidFill>
            <a:srgbClr val="FBF6EA"/>
          </a:solidFill>
          <a:ln w="6350">
            <a:solidFill>
              <a:srgbClr val="D8C8A8"/>
            </a:solidFill>
            <a:prstDash val="solid"/>
          </a:ln>
        </p:spPr>
      </p:sp>
      <p:sp>
        <p:nvSpPr>
          <p:cNvPr id="27" name="Text 25"/>
          <p:cNvSpPr/>
          <p:nvPr/>
        </p:nvSpPr>
        <p:spPr>
          <a:xfrm>
            <a:off x="6537960" y="496519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OVER</a:t>
            </a:r>
            <a:endParaRPr lang="en-US" sz="1100" dirty="0"/>
          </a:p>
        </p:txBody>
      </p:sp>
      <p:sp>
        <p:nvSpPr>
          <p:cNvPr id="28" name="Text 26"/>
          <p:cNvSpPr/>
          <p:nvPr/>
        </p:nvSpPr>
        <p:spPr>
          <a:xfrm>
            <a:off x="6537960" y="534924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Call “over” and point to the centre of the bowling crease.</a:t>
            </a:r>
            <a:endParaRPr lang="en-US" sz="1100" dirty="0"/>
          </a:p>
        </p:txBody>
      </p:sp>
      <p:sp>
        <p:nvSpPr>
          <p:cNvPr id="29" name="Shape 27"/>
          <p:cNvSpPr/>
          <p:nvPr/>
        </p:nvSpPr>
        <p:spPr>
          <a:xfrm>
            <a:off x="9281160" y="4800600"/>
            <a:ext cx="2788920" cy="1600200"/>
          </a:xfrm>
          <a:prstGeom prst="roundRect">
            <a:avLst>
              <a:gd name="adj" fmla="val 5714"/>
            </a:avLst>
          </a:prstGeom>
          <a:solidFill>
            <a:srgbClr val="FBF6EA"/>
          </a:solidFill>
          <a:ln w="6350">
            <a:solidFill>
              <a:srgbClr val="D8C8A8"/>
            </a:solidFill>
            <a:prstDash val="solid"/>
          </a:ln>
        </p:spPr>
      </p:sp>
      <p:sp>
        <p:nvSpPr>
          <p:cNvPr id="30" name="Text 28"/>
          <p:cNvSpPr/>
          <p:nvPr/>
        </p:nvSpPr>
        <p:spPr>
          <a:xfrm>
            <a:off x="9464040" y="4965192"/>
            <a:ext cx="2423160" cy="320040"/>
          </a:xfrm>
          <a:prstGeom prst="rect">
            <a:avLst/>
          </a:prstGeom>
          <a:noFill/>
          <a:ln/>
        </p:spPr>
        <p:txBody>
          <a:bodyPr wrap="square" lIns="0" tIns="0" rIns="0" bIns="0" rtlCol="0" anchor="ctr"/>
          <a:lstStyle/>
          <a:p>
            <a:pPr indent="0" marL="0">
              <a:buNone/>
            </a:pPr>
            <a:r>
              <a:rPr lang="en-US" sz="1100" b="1" spc="600" kern="0" dirty="0">
                <a:solidFill>
                  <a:srgbClr val="B8864A"/>
                </a:solidFill>
                <a:latin typeface="JetBrains Mono" pitchFamily="34" charset="0"/>
                <a:ea typeface="JetBrains Mono" pitchFamily="34" charset="-122"/>
                <a:cs typeface="JetBrains Mono" pitchFamily="34" charset="-120"/>
              </a:rPr>
              <a:t>DEAD BALL</a:t>
            </a:r>
            <a:endParaRPr lang="en-US" sz="1100" dirty="0"/>
          </a:p>
        </p:txBody>
      </p:sp>
      <p:sp>
        <p:nvSpPr>
          <p:cNvPr id="31" name="Text 29"/>
          <p:cNvSpPr/>
          <p:nvPr/>
        </p:nvSpPr>
        <p:spPr>
          <a:xfrm>
            <a:off x="9464040" y="5349240"/>
            <a:ext cx="2423160" cy="914400"/>
          </a:xfrm>
          <a:prstGeom prst="rect">
            <a:avLst/>
          </a:prstGeom>
          <a:noFill/>
          <a:ln/>
        </p:spPr>
        <p:txBody>
          <a:bodyPr wrap="square" lIns="0" tIns="0" rIns="0" bIns="0" rtlCol="0" anchor="t"/>
          <a:lstStyle/>
          <a:p>
            <a:pPr algn="l" indent="0" marL="0">
              <a:buNone/>
            </a:pPr>
            <a:r>
              <a:rPr lang="en-US" sz="1100" dirty="0">
                <a:solidFill>
                  <a:srgbClr val="1C1A14"/>
                </a:solidFill>
                <a:latin typeface="Work Sans" pitchFamily="34" charset="0"/>
                <a:ea typeface="Work Sans" pitchFamily="34" charset="-122"/>
                <a:cs typeface="Work Sans" pitchFamily="34" charset="-120"/>
              </a:rPr>
              <a:t>Both arms crossing and uncrossing in a downward position.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18 / 22</a:t>
            </a:r>
            <a:endParaRPr lang="en-US" sz="900" dirty="0"/>
          </a:p>
        </p:txBody>
      </p:sp>
      <p:sp>
        <p:nvSpPr>
          <p:cNvPr id="4" name="Text 2"/>
          <p:cNvSpPr/>
          <p:nvPr/>
        </p:nvSpPr>
        <p:spPr>
          <a:xfrm>
            <a:off x="502920" y="548640"/>
            <a:ext cx="73152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PAUSE FOR VIDEO</a:t>
            </a:r>
            <a:endParaRPr lang="en-US" sz="1000" dirty="0"/>
          </a:p>
        </p:txBody>
      </p:sp>
      <p:sp>
        <p:nvSpPr>
          <p:cNvPr id="5" name="Text 3"/>
          <p:cNvSpPr/>
          <p:nvPr/>
        </p:nvSpPr>
        <p:spPr>
          <a:xfrm>
            <a:off x="502920" y="960120"/>
            <a:ext cx="11185855" cy="914400"/>
          </a:xfrm>
          <a:prstGeom prst="rect">
            <a:avLst/>
          </a:prstGeom>
          <a:noFill/>
          <a:ln/>
        </p:spPr>
        <p:txBody>
          <a:bodyPr wrap="square" lIns="0" tIns="0" rIns="0" bIns="0" rtlCol="0" anchor="t"/>
          <a:lstStyle/>
          <a:p>
            <a:pPr algn="l" indent="0" marL="0">
              <a:buNone/>
            </a:pPr>
            <a:r>
              <a:rPr lang="en-US" sz="4800" b="1" dirty="0">
                <a:solidFill>
                  <a:srgbClr val="2E4A2C"/>
                </a:solidFill>
                <a:latin typeface="Fraunces" pitchFamily="34" charset="0"/>
                <a:ea typeface="Fraunces" pitchFamily="34" charset="-122"/>
                <a:cs typeface="Fraunces" pitchFamily="34" charset="-120"/>
              </a:rPr>
              <a:t>Watch: A match in action</a:t>
            </a:r>
            <a:endParaRPr lang="en-US" sz="4800" dirty="0"/>
          </a:p>
        </p:txBody>
      </p:sp>
      <p:sp>
        <p:nvSpPr>
          <p:cNvPr id="6" name="Shape 4"/>
          <p:cNvSpPr/>
          <p:nvPr/>
        </p:nvSpPr>
        <p:spPr>
          <a:xfrm>
            <a:off x="1371600" y="2194560"/>
            <a:ext cx="9448495" cy="3657600"/>
          </a:xfrm>
          <a:prstGeom prst="roundRect">
            <a:avLst>
              <a:gd name="adj" fmla="val 4500"/>
            </a:avLst>
          </a:prstGeom>
          <a:solidFill>
            <a:srgbClr val="FBF6EA"/>
          </a:solidFill>
          <a:ln w="6350">
            <a:solidFill>
              <a:srgbClr val="D8C8A8"/>
            </a:solidFill>
            <a:prstDash val="solid"/>
          </a:ln>
        </p:spPr>
      </p:sp>
      <p:sp>
        <p:nvSpPr>
          <p:cNvPr id="7" name="Shape 5"/>
          <p:cNvSpPr/>
          <p:nvPr/>
        </p:nvSpPr>
        <p:spPr>
          <a:xfrm>
            <a:off x="1554480" y="2377440"/>
            <a:ext cx="9082735" cy="3291840"/>
          </a:xfrm>
          <a:prstGeom prst="roundRect">
            <a:avLst>
              <a:gd name="adj" fmla="val 3333"/>
            </a:avLst>
          </a:prstGeom>
          <a:solidFill>
            <a:srgbClr val="FBF6EA"/>
          </a:solidFill>
          <a:ln w="19050">
            <a:solidFill>
              <a:srgbClr val="B8864A"/>
            </a:solidFill>
            <a:prstDash val="dash"/>
          </a:ln>
        </p:spPr>
      </p:sp>
      <p:sp>
        <p:nvSpPr>
          <p:cNvPr id="8" name="Shape 6"/>
          <p:cNvSpPr/>
          <p:nvPr/>
        </p:nvSpPr>
        <p:spPr>
          <a:xfrm>
            <a:off x="5592928" y="3429000"/>
            <a:ext cx="1005840" cy="1005840"/>
          </a:xfrm>
          <a:prstGeom prst="ellipse">
            <a:avLst/>
          </a:prstGeom>
          <a:solidFill>
            <a:srgbClr val="2E4A2C"/>
          </a:solidFill>
          <a:ln w="12700">
            <a:solidFill>
              <a:srgbClr val="2E4A2C"/>
            </a:solidFill>
            <a:prstDash val="solid"/>
          </a:ln>
        </p:spPr>
      </p:sp>
      <p:sp>
        <p:nvSpPr>
          <p:cNvPr id="9" name="Text 7"/>
          <p:cNvSpPr/>
          <p:nvPr/>
        </p:nvSpPr>
        <p:spPr>
          <a:xfrm>
            <a:off x="5821528" y="3520440"/>
            <a:ext cx="640080" cy="822960"/>
          </a:xfrm>
          <a:prstGeom prst="rect">
            <a:avLst/>
          </a:prstGeom>
          <a:noFill/>
          <a:ln/>
        </p:spPr>
        <p:txBody>
          <a:bodyPr wrap="square" lIns="0" tIns="0" rIns="0" bIns="0" rtlCol="0" anchor="ctr"/>
          <a:lstStyle/>
          <a:p>
            <a:pPr algn="ctr" indent="0" marL="0">
              <a:buNone/>
            </a:pPr>
            <a:r>
              <a:rPr lang="en-US" sz="3600" dirty="0">
                <a:solidFill>
                  <a:srgbClr val="FBF6EA"/>
                </a:solidFill>
                <a:latin typeface="Work Sans" pitchFamily="34" charset="0"/>
                <a:ea typeface="Work Sans" pitchFamily="34" charset="-122"/>
                <a:cs typeface="Work Sans" pitchFamily="34" charset="-120"/>
              </a:rPr>
              <a:t>▶</a:t>
            </a:r>
            <a:endParaRPr lang="en-US" sz="3600" dirty="0"/>
          </a:p>
        </p:txBody>
      </p:sp>
      <p:sp>
        <p:nvSpPr>
          <p:cNvPr id="10" name="Text 8"/>
          <p:cNvSpPr/>
          <p:nvPr/>
        </p:nvSpPr>
        <p:spPr>
          <a:xfrm>
            <a:off x="1371600" y="5989320"/>
            <a:ext cx="9448495" cy="365760"/>
          </a:xfrm>
          <a:prstGeom prst="rect">
            <a:avLst/>
          </a:prstGeom>
          <a:noFill/>
          <a:ln/>
        </p:spPr>
        <p:txBody>
          <a:bodyPr wrap="square" lIns="0" tIns="0" rIns="0" bIns="0" rtlCol="0" anchor="ctr"/>
          <a:lstStyle/>
          <a:p>
            <a:pPr algn="ctr" indent="0" marL="0">
              <a:buNone/>
            </a:pPr>
            <a:r>
              <a:rPr lang="en-US" sz="1000" spc="200" kern="0" dirty="0">
                <a:solidFill>
                  <a:srgbClr val="6B6456"/>
                </a:solidFill>
                <a:latin typeface="JetBrains Mono" pitchFamily="34" charset="0"/>
                <a:ea typeface="JetBrains Mono" pitchFamily="34" charset="-122"/>
                <a:cs typeface="JetBrains Mono" pitchFamily="34" charset="-120"/>
              </a:rPr>
              <a:t>Drop a 60–90 second match clip here  ·  Google Slides → Insert → Video</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19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IV.</a:t>
            </a:r>
            <a:endParaRPr lang="en-US" sz="5600" dirty="0"/>
          </a:p>
        </p:txBody>
      </p:sp>
      <p:sp>
        <p:nvSpPr>
          <p:cNvPr id="5" name="Text 3"/>
          <p:cNvSpPr/>
          <p:nvPr/>
        </p:nvSpPr>
        <p:spPr>
          <a:xfrm>
            <a:off x="132588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SPIRIT  ·  01 / 01</a:t>
            </a:r>
            <a:endParaRPr lang="en-US" sz="1000" dirty="0"/>
          </a:p>
        </p:txBody>
      </p:sp>
      <p:sp>
        <p:nvSpPr>
          <p:cNvPr id="6" name="Text 4"/>
          <p:cNvSpPr/>
          <p:nvPr/>
        </p:nvSpPr>
        <p:spPr>
          <a:xfrm>
            <a:off x="502920" y="1691640"/>
            <a:ext cx="11185855" cy="1280160"/>
          </a:xfrm>
          <a:prstGeom prst="rect">
            <a:avLst/>
          </a:prstGeom>
          <a:noFill/>
          <a:ln/>
        </p:spPr>
        <p:txBody>
          <a:bodyPr wrap="square" lIns="0" tIns="0" rIns="0" bIns="0" rtlCol="0" anchor="t"/>
          <a:lstStyle/>
          <a:p>
            <a:pPr algn="l" indent="0" marL="0">
              <a:buNone/>
            </a:pPr>
            <a:r>
              <a:rPr lang="en-US" sz="4400" b="1" dirty="0">
                <a:solidFill>
                  <a:srgbClr val="2E4A2C"/>
                </a:solidFill>
                <a:latin typeface="Fraunces" pitchFamily="34" charset="0"/>
                <a:ea typeface="Fraunces" pitchFamily="34" charset="-122"/>
                <a:cs typeface="Fraunces" pitchFamily="34" charset="-120"/>
              </a:rPr>
              <a:t>Captains responsible. Umpires final.</a:t>
            </a:r>
            <a:endParaRPr lang="en-US" sz="4400" dirty="0"/>
          </a:p>
        </p:txBody>
      </p:sp>
      <p:sp>
        <p:nvSpPr>
          <p:cNvPr id="7" name="Shape 5"/>
          <p:cNvSpPr/>
          <p:nvPr/>
        </p:nvSpPr>
        <p:spPr>
          <a:xfrm>
            <a:off x="502920" y="3200400"/>
            <a:ext cx="1371600" cy="0"/>
          </a:xfrm>
          <a:prstGeom prst="line">
            <a:avLst/>
          </a:prstGeom>
          <a:noFill/>
          <a:ln w="12700">
            <a:solidFill>
              <a:srgbClr val="B8864A"/>
            </a:solidFill>
            <a:prstDash val="solid"/>
          </a:ln>
        </p:spPr>
      </p:sp>
      <p:sp>
        <p:nvSpPr>
          <p:cNvPr id="8" name="Text 6"/>
          <p:cNvSpPr/>
          <p:nvPr/>
        </p:nvSpPr>
        <p:spPr>
          <a:xfrm>
            <a:off x="502920" y="3566160"/>
            <a:ext cx="6583680" cy="1645920"/>
          </a:xfrm>
          <a:prstGeom prst="rect">
            <a:avLst/>
          </a:prstGeom>
          <a:noFill/>
          <a:ln/>
        </p:spPr>
        <p:txBody>
          <a:bodyPr wrap="square" lIns="0" tIns="0" rIns="0" bIns="0" rtlCol="0" anchor="t"/>
          <a:lstStyle/>
          <a:p>
            <a:pPr algn="l" indent="0" marL="0">
              <a:buNone/>
            </a:pPr>
            <a:r>
              <a:rPr lang="en-US" sz="2200" i="1" dirty="0">
                <a:solidFill>
                  <a:srgbClr val="2E4A2C"/>
                </a:solidFill>
                <a:latin typeface="Fraunces" pitchFamily="34" charset="0"/>
                <a:ea typeface="Fraunces" pitchFamily="34" charset="-122"/>
                <a:cs typeface="Fraunces" pitchFamily="34" charset="-120"/>
              </a:rPr>
              <a:t>“Stoolball owes much of its appeal to the fact that it should be played not only within its rules but within the spirit of the game.”</a:t>
            </a:r>
            <a:endParaRPr lang="en-US" sz="2200" dirty="0"/>
          </a:p>
        </p:txBody>
      </p:sp>
      <p:sp>
        <p:nvSpPr>
          <p:cNvPr id="9" name="Text 7"/>
          <p:cNvSpPr/>
          <p:nvPr/>
        </p:nvSpPr>
        <p:spPr>
          <a:xfrm>
            <a:off x="502920" y="5257800"/>
            <a:ext cx="6583680" cy="365760"/>
          </a:xfrm>
          <a:prstGeom prst="rect">
            <a:avLst/>
          </a:prstGeom>
          <a:noFill/>
          <a:ln/>
        </p:spPr>
        <p:txBody>
          <a:bodyPr wrap="square" lIns="0" tIns="0" rIns="0" bIns="0" rtlCol="0" anchor="ctr"/>
          <a:lstStyle/>
          <a:p>
            <a:pPr indent="0" marL="0">
              <a:buNone/>
            </a:pPr>
            <a:r>
              <a:rPr lang="en-US" sz="1100" b="1" spc="400" kern="0" dirty="0">
                <a:solidFill>
                  <a:srgbClr val="B8864A"/>
                </a:solidFill>
                <a:latin typeface="Work Sans" pitchFamily="34" charset="0"/>
                <a:ea typeface="Work Sans" pitchFamily="34" charset="-122"/>
                <a:cs typeface="Work Sans" pitchFamily="34" charset="-120"/>
              </a:rPr>
              <a:t>— OFFICIAL RULES, 2026 EDITION</a:t>
            </a:r>
            <a:endParaRPr lang="en-US" sz="1100" dirty="0"/>
          </a:p>
        </p:txBody>
      </p:sp>
      <p:sp>
        <p:nvSpPr>
          <p:cNvPr id="10" name="Shape 8"/>
          <p:cNvSpPr/>
          <p:nvPr/>
        </p:nvSpPr>
        <p:spPr>
          <a:xfrm>
            <a:off x="7680960" y="3246120"/>
            <a:ext cx="4023360" cy="2834640"/>
          </a:xfrm>
          <a:prstGeom prst="roundRect">
            <a:avLst>
              <a:gd name="adj" fmla="val 4516"/>
            </a:avLst>
          </a:prstGeom>
          <a:solidFill>
            <a:srgbClr val="FBF6EA"/>
          </a:solidFill>
          <a:ln w="6350">
            <a:solidFill>
              <a:srgbClr val="D8C8A8"/>
            </a:solidFill>
            <a:prstDash val="solid"/>
          </a:ln>
        </p:spPr>
      </p:sp>
      <p:sp>
        <p:nvSpPr>
          <p:cNvPr id="11" name="Text 9"/>
          <p:cNvSpPr/>
          <p:nvPr/>
        </p:nvSpPr>
        <p:spPr>
          <a:xfrm>
            <a:off x="7863840" y="3383280"/>
            <a:ext cx="36576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OUT OF BOUNDS</a:t>
            </a:r>
            <a:endParaRPr lang="en-US" sz="1000" dirty="0"/>
          </a:p>
        </p:txBody>
      </p:sp>
      <p:sp>
        <p:nvSpPr>
          <p:cNvPr id="12" name="Text 10"/>
          <p:cNvSpPr/>
          <p:nvPr/>
        </p:nvSpPr>
        <p:spPr>
          <a:xfrm>
            <a:off x="7863840" y="3703320"/>
            <a:ext cx="3657600" cy="2286000"/>
          </a:xfrm>
          <a:prstGeom prst="rect">
            <a:avLst/>
          </a:prstGeom>
          <a:noFill/>
          <a:ln/>
        </p:spPr>
        <p:txBody>
          <a:bodyPr wrap="square" lIns="0" tIns="0" rIns="0" bIns="0" rtlCol="0" anchor="ctr"/>
          <a:lstStyle/>
          <a:p>
            <a:pPr marL="177800" indent="-177800">
              <a:spcAft>
                <a:spcPts val="600"/>
              </a:spcAft>
              <a:buSzPct val="100000"/>
              <a:buChar char="●"/>
            </a:pPr>
            <a:r>
              <a:rPr lang="en-US" sz="1200" dirty="0">
                <a:solidFill>
                  <a:srgbClr val="1C1A14"/>
                </a:solidFill>
                <a:latin typeface="Work Sans" pitchFamily="34" charset="0"/>
                <a:ea typeface="Work Sans" pitchFamily="34" charset="-122"/>
                <a:cs typeface="Work Sans" pitchFamily="34" charset="-120"/>
              </a:rPr>
              <a:t>No abusing opponents or umpires.</a:t>
            </a:r>
            <a:endParaRPr lang="en-US" sz="1200" dirty="0"/>
          </a:p>
          <a:p>
            <a:pPr marL="177800" indent="-177800">
              <a:spcAft>
                <a:spcPts val="600"/>
              </a:spcAft>
              <a:buSzPct val="100000"/>
              <a:buChar char="●"/>
            </a:pPr>
            <a:r>
              <a:rPr lang="en-US" sz="1200" dirty="0">
                <a:solidFill>
                  <a:srgbClr val="1C1A14"/>
                </a:solidFill>
                <a:latin typeface="Work Sans" pitchFamily="34" charset="0"/>
                <a:ea typeface="Work Sans" pitchFamily="34" charset="-122"/>
                <a:cs typeface="Work Sans" pitchFamily="34" charset="-120"/>
              </a:rPr>
              <a:t>No appealing when you know the batter is not out.</a:t>
            </a:r>
            <a:endParaRPr lang="en-US" sz="1200" dirty="0"/>
          </a:p>
          <a:p>
            <a:pPr marL="177800" indent="-177800">
              <a:spcAft>
                <a:spcPts val="600"/>
              </a:spcAft>
              <a:buSzPct val="100000"/>
              <a:buChar char="●"/>
            </a:pPr>
            <a:r>
              <a:rPr lang="en-US" sz="1200" dirty="0">
                <a:solidFill>
                  <a:srgbClr val="1C1A14"/>
                </a:solidFill>
                <a:latin typeface="Work Sans" pitchFamily="34" charset="0"/>
                <a:ea typeface="Work Sans" pitchFamily="34" charset="-122"/>
                <a:cs typeface="Work Sans" pitchFamily="34" charset="-120"/>
              </a:rPr>
              <a:t>No fake clapping under the guise of enthusiasm.</a:t>
            </a:r>
            <a:endParaRPr lang="en-US" sz="1200" dirty="0"/>
          </a:p>
          <a:p>
            <a:pPr marL="177800" indent="-177800">
              <a:spcAft>
                <a:spcPts val="600"/>
              </a:spcAft>
              <a:buSzPct val="100000"/>
              <a:buChar char="●"/>
            </a:pPr>
            <a:r>
              <a:rPr lang="en-US" sz="1200" dirty="0">
                <a:solidFill>
                  <a:srgbClr val="1C1A14"/>
                </a:solidFill>
                <a:latin typeface="Work Sans" pitchFamily="34" charset="0"/>
                <a:ea typeface="Work Sans" pitchFamily="34" charset="-122"/>
                <a:cs typeface="Work Sans" pitchFamily="34" charset="-120"/>
              </a:rPr>
              <a:t>No advancing on the umpire.</a:t>
            </a:r>
            <a:endParaRPr lang="en-US" sz="1200" dirty="0"/>
          </a:p>
          <a:p>
            <a:pPr marL="177800" indent="-177800">
              <a:spcAft>
                <a:spcPts val="600"/>
              </a:spcAft>
              <a:buSzPct val="100000"/>
              <a:buChar char="●"/>
            </a:pPr>
            <a:r>
              <a:rPr lang="en-US" sz="1200" dirty="0">
                <a:solidFill>
                  <a:srgbClr val="1C1A14"/>
                </a:solidFill>
                <a:latin typeface="Work Sans" pitchFamily="34" charset="0"/>
                <a:ea typeface="Work Sans" pitchFamily="34" charset="-122"/>
                <a:cs typeface="Work Sans" pitchFamily="34" charset="-120"/>
              </a:rPr>
              <a:t>No violence. None.</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02 / 22</a:t>
            </a:r>
            <a:endParaRPr lang="en-US" sz="900" dirty="0"/>
          </a:p>
        </p:txBody>
      </p:sp>
      <p:sp>
        <p:nvSpPr>
          <p:cNvPr id="4" name="Text 2"/>
          <p:cNvSpPr/>
          <p:nvPr/>
        </p:nvSpPr>
        <p:spPr>
          <a:xfrm>
            <a:off x="502920" y="5486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A QUESTION FOR THE CLASS</a:t>
            </a:r>
            <a:endParaRPr lang="en-US" sz="1000" dirty="0"/>
          </a:p>
        </p:txBody>
      </p:sp>
      <p:sp>
        <p:nvSpPr>
          <p:cNvPr id="5" name="Text 3"/>
          <p:cNvSpPr/>
          <p:nvPr/>
        </p:nvSpPr>
        <p:spPr>
          <a:xfrm>
            <a:off x="502920" y="1280160"/>
            <a:ext cx="11185855" cy="4206240"/>
          </a:xfrm>
          <a:prstGeom prst="rect">
            <a:avLst/>
          </a:prstGeom>
          <a:noFill/>
          <a:ln/>
        </p:spPr>
        <p:txBody>
          <a:bodyPr wrap="square" lIns="0" tIns="0" rIns="0" bIns="0" rtlCol="0" anchor="t"/>
          <a:lstStyle/>
          <a:p>
            <a:pPr algn="l" indent="0" marL="0">
              <a:lnSpc>
                <a:spcPts val="7600"/>
              </a:lnSpc>
              <a:buNone/>
            </a:pPr>
            <a:r>
              <a:rPr lang="en-US" sz="6800" b="1" dirty="0">
                <a:solidFill>
                  <a:srgbClr val="2E4A2C"/>
                </a:solidFill>
                <a:latin typeface="Fraunces" pitchFamily="34" charset="0"/>
                <a:ea typeface="Fraunces" pitchFamily="34" charset="-122"/>
                <a:cs typeface="Fraunces" pitchFamily="34" charset="-120"/>
              </a:rPr>
              <a:t>What sport is older than cricket and was played by milkmaids?</a:t>
            </a:r>
            <a:endParaRPr lang="en-US" sz="6800" dirty="0"/>
          </a:p>
        </p:txBody>
      </p:sp>
      <p:sp>
        <p:nvSpPr>
          <p:cNvPr id="6" name="Text 4"/>
          <p:cNvSpPr/>
          <p:nvPr/>
        </p:nvSpPr>
        <p:spPr>
          <a:xfrm>
            <a:off x="502920" y="5852160"/>
            <a:ext cx="11185855" cy="365760"/>
          </a:xfrm>
          <a:prstGeom prst="rect">
            <a:avLst/>
          </a:prstGeom>
          <a:noFill/>
          <a:ln/>
        </p:spPr>
        <p:txBody>
          <a:bodyPr wrap="square" lIns="0" tIns="0" rIns="0" bIns="0" rtlCol="0" anchor="ctr"/>
          <a:lstStyle/>
          <a:p>
            <a:pPr algn="l" indent="0" marL="0">
              <a:buNone/>
            </a:pPr>
            <a:r>
              <a:rPr lang="en-US" sz="1400" i="1" dirty="0">
                <a:solidFill>
                  <a:srgbClr val="6B6456"/>
                </a:solidFill>
                <a:latin typeface="Work Sans" pitchFamily="34" charset="0"/>
                <a:ea typeface="Work Sans" pitchFamily="34" charset="-122"/>
                <a:cs typeface="Work Sans" pitchFamily="34" charset="-120"/>
              </a:rPr>
              <a:t>Hint: it has a wooden wicket on a stake, and the ball is bowled underarm.</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20 / 22</a:t>
            </a:r>
            <a:endParaRPr lang="en-US" sz="900" dirty="0"/>
          </a:p>
        </p:txBody>
      </p:sp>
      <p:sp>
        <p:nvSpPr>
          <p:cNvPr id="4" name="Text 2"/>
          <p:cNvSpPr/>
          <p:nvPr/>
        </p:nvSpPr>
        <p:spPr>
          <a:xfrm>
            <a:off x="502920" y="502920"/>
            <a:ext cx="82296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V.</a:t>
            </a:r>
            <a:endParaRPr lang="en-US" sz="5600" dirty="0"/>
          </a:p>
        </p:txBody>
      </p:sp>
      <p:sp>
        <p:nvSpPr>
          <p:cNvPr id="5" name="Text 3"/>
          <p:cNvSpPr/>
          <p:nvPr/>
        </p:nvSpPr>
        <p:spPr>
          <a:xfrm>
            <a:off x="132588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HAVE A GO  ·  WHERE TO START</a:t>
            </a:r>
            <a:endParaRPr lang="en-US" sz="1000" dirty="0"/>
          </a:p>
        </p:txBody>
      </p:sp>
      <p:sp>
        <p:nvSpPr>
          <p:cNvPr id="6" name="Text 4"/>
          <p:cNvSpPr/>
          <p:nvPr/>
        </p:nvSpPr>
        <p:spPr>
          <a:xfrm>
            <a:off x="502920" y="1691640"/>
            <a:ext cx="6858000" cy="1280160"/>
          </a:xfrm>
          <a:prstGeom prst="rect">
            <a:avLst/>
          </a:prstGeom>
          <a:noFill/>
          <a:ln/>
        </p:spPr>
        <p:txBody>
          <a:bodyPr wrap="square" lIns="0" tIns="0" rIns="0" bIns="0" rtlCol="0" anchor="t"/>
          <a:lstStyle/>
          <a:p>
            <a:pPr algn="l" indent="0" marL="0">
              <a:buNone/>
            </a:pPr>
            <a:r>
              <a:rPr lang="en-US" sz="4400" b="1" dirty="0">
                <a:solidFill>
                  <a:srgbClr val="2E4A2C"/>
                </a:solidFill>
                <a:latin typeface="Fraunces" pitchFamily="34" charset="0"/>
                <a:ea typeface="Fraunces" pitchFamily="34" charset="-122"/>
                <a:cs typeface="Fraunces" pitchFamily="34" charset="-120"/>
              </a:rPr>
              <a:t>A team near you, almost certainly.</a:t>
            </a:r>
            <a:endParaRPr lang="en-US" sz="4400" dirty="0"/>
          </a:p>
        </p:txBody>
      </p:sp>
      <p:sp>
        <p:nvSpPr>
          <p:cNvPr id="7" name="Shape 5"/>
          <p:cNvSpPr/>
          <p:nvPr/>
        </p:nvSpPr>
        <p:spPr>
          <a:xfrm>
            <a:off x="502920" y="3200400"/>
            <a:ext cx="1371600" cy="0"/>
          </a:xfrm>
          <a:prstGeom prst="line">
            <a:avLst/>
          </a:prstGeom>
          <a:noFill/>
          <a:ln w="12700">
            <a:solidFill>
              <a:srgbClr val="B8864A"/>
            </a:solidFill>
            <a:prstDash val="solid"/>
          </a:ln>
        </p:spPr>
      </p:sp>
      <p:sp>
        <p:nvSpPr>
          <p:cNvPr id="8" name="Text 6"/>
          <p:cNvSpPr/>
          <p:nvPr/>
        </p:nvSpPr>
        <p:spPr>
          <a:xfrm>
            <a:off x="502920" y="3611880"/>
            <a:ext cx="6858000" cy="1371600"/>
          </a:xfrm>
          <a:prstGeom prst="rect">
            <a:avLst/>
          </a:prstGeom>
          <a:noFill/>
          <a:ln/>
        </p:spPr>
        <p:txBody>
          <a:bodyPr wrap="square" lIns="0" tIns="0" rIns="0" bIns="0" rtlCol="0" anchor="t"/>
          <a:lstStyle/>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The Eastbourne Red Triangle Stoolball League runs 18 teams across three divisions every summer. Up &amp; Downs are the top-tier league side — known as British Queen until 2025.</a:t>
            </a:r>
            <a:endParaRPr lang="en-US" sz="1600" dirty="0"/>
          </a:p>
        </p:txBody>
      </p:sp>
      <p:sp>
        <p:nvSpPr>
          <p:cNvPr id="9" name="Text 7"/>
          <p:cNvSpPr/>
          <p:nvPr/>
        </p:nvSpPr>
        <p:spPr>
          <a:xfrm>
            <a:off x="502920" y="4983480"/>
            <a:ext cx="22860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AGE</a:t>
            </a:r>
            <a:endParaRPr lang="en-US" sz="1000" dirty="0"/>
          </a:p>
        </p:txBody>
      </p:sp>
      <p:sp>
        <p:nvSpPr>
          <p:cNvPr id="10" name="Text 8"/>
          <p:cNvSpPr/>
          <p:nvPr/>
        </p:nvSpPr>
        <p:spPr>
          <a:xfrm>
            <a:off x="502920" y="5257800"/>
            <a:ext cx="2286000" cy="640080"/>
          </a:xfrm>
          <a:prstGeom prst="rect">
            <a:avLst/>
          </a:prstGeom>
          <a:noFill/>
          <a:ln/>
        </p:spPr>
        <p:txBody>
          <a:bodyPr wrap="square" lIns="0" tIns="0" rIns="0" bIns="0" rtlCol="0" anchor="ctr"/>
          <a:lstStyle/>
          <a:p>
            <a:pPr indent="0" marL="0">
              <a:buNone/>
            </a:pPr>
            <a:r>
              <a:rPr lang="en-US" sz="3000" b="1" dirty="0">
                <a:solidFill>
                  <a:srgbClr val="2E4A2C"/>
                </a:solidFill>
                <a:latin typeface="Fraunces" pitchFamily="34" charset="0"/>
                <a:ea typeface="Fraunces" pitchFamily="34" charset="-122"/>
                <a:cs typeface="Fraunces" pitchFamily="34" charset="-120"/>
              </a:rPr>
              <a:t>8–70+</a:t>
            </a:r>
            <a:endParaRPr lang="en-US" sz="3000" dirty="0"/>
          </a:p>
        </p:txBody>
      </p:sp>
      <p:sp>
        <p:nvSpPr>
          <p:cNvPr id="11" name="Text 9"/>
          <p:cNvSpPr/>
          <p:nvPr/>
        </p:nvSpPr>
        <p:spPr>
          <a:xfrm>
            <a:off x="502920" y="5852160"/>
            <a:ext cx="2194560" cy="502920"/>
          </a:xfrm>
          <a:prstGeom prst="rect">
            <a:avLst/>
          </a:prstGeom>
          <a:noFill/>
          <a:ln/>
        </p:spPr>
        <p:txBody>
          <a:bodyPr wrap="square" lIns="0" tIns="0" rIns="0" bIns="0" rtlCol="0" anchor="ctr"/>
          <a:lstStyle/>
          <a:p>
            <a:pPr indent="0" marL="0">
              <a:buNone/>
            </a:pPr>
            <a:r>
              <a:rPr lang="en-US" sz="1000" dirty="0">
                <a:solidFill>
                  <a:srgbClr val="6B6456"/>
                </a:solidFill>
                <a:latin typeface="Work Sans" pitchFamily="34" charset="0"/>
                <a:ea typeface="Work Sans" pitchFamily="34" charset="-122"/>
                <a:cs typeface="Work Sans" pitchFamily="34" charset="-120"/>
              </a:rPr>
              <a:t>Children start around 8 or 9. Plenty keep going into their 70s.</a:t>
            </a:r>
            <a:endParaRPr lang="en-US" sz="1000" dirty="0"/>
          </a:p>
        </p:txBody>
      </p:sp>
      <p:sp>
        <p:nvSpPr>
          <p:cNvPr id="12" name="Text 10"/>
          <p:cNvSpPr/>
          <p:nvPr/>
        </p:nvSpPr>
        <p:spPr>
          <a:xfrm>
            <a:off x="2880360" y="4983480"/>
            <a:ext cx="22860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COST</a:t>
            </a:r>
            <a:endParaRPr lang="en-US" sz="1000" dirty="0"/>
          </a:p>
        </p:txBody>
      </p:sp>
      <p:sp>
        <p:nvSpPr>
          <p:cNvPr id="13" name="Text 11"/>
          <p:cNvSpPr/>
          <p:nvPr/>
        </p:nvSpPr>
        <p:spPr>
          <a:xfrm>
            <a:off x="2880360" y="5257800"/>
            <a:ext cx="2286000" cy="640080"/>
          </a:xfrm>
          <a:prstGeom prst="rect">
            <a:avLst/>
          </a:prstGeom>
          <a:noFill/>
          <a:ln/>
        </p:spPr>
        <p:txBody>
          <a:bodyPr wrap="square" lIns="0" tIns="0" rIns="0" bIns="0" rtlCol="0" anchor="ctr"/>
          <a:lstStyle/>
          <a:p>
            <a:pPr indent="0" marL="0">
              <a:buNone/>
            </a:pPr>
            <a:r>
              <a:rPr lang="en-US" sz="3000" b="1" dirty="0">
                <a:solidFill>
                  <a:srgbClr val="2E4A2C"/>
                </a:solidFill>
                <a:latin typeface="Fraunces" pitchFamily="34" charset="0"/>
                <a:ea typeface="Fraunces" pitchFamily="34" charset="-122"/>
                <a:cs typeface="Fraunces" pitchFamily="34" charset="-120"/>
              </a:rPr>
              <a:t>£1–£3</a:t>
            </a:r>
            <a:endParaRPr lang="en-US" sz="3000" dirty="0"/>
          </a:p>
        </p:txBody>
      </p:sp>
      <p:sp>
        <p:nvSpPr>
          <p:cNvPr id="14" name="Text 12"/>
          <p:cNvSpPr/>
          <p:nvPr/>
        </p:nvSpPr>
        <p:spPr>
          <a:xfrm>
            <a:off x="2880360" y="5852160"/>
            <a:ext cx="2194560" cy="502920"/>
          </a:xfrm>
          <a:prstGeom prst="rect">
            <a:avLst/>
          </a:prstGeom>
          <a:noFill/>
          <a:ln/>
        </p:spPr>
        <p:txBody>
          <a:bodyPr wrap="square" lIns="0" tIns="0" rIns="0" bIns="0" rtlCol="0" anchor="ctr"/>
          <a:lstStyle/>
          <a:p>
            <a:pPr indent="0" marL="0">
              <a:buNone/>
            </a:pPr>
            <a:r>
              <a:rPr lang="en-US" sz="1000" dirty="0">
                <a:solidFill>
                  <a:srgbClr val="6B6456"/>
                </a:solidFill>
                <a:latin typeface="Work Sans" pitchFamily="34" charset="0"/>
                <a:ea typeface="Work Sans" pitchFamily="34" charset="-122"/>
                <a:cs typeface="Work Sans" pitchFamily="34" charset="-120"/>
              </a:rPr>
              <a:t>Match fee. An all-day Sunday tournament costs as little as £1.</a:t>
            </a:r>
            <a:endParaRPr lang="en-US" sz="1000" dirty="0"/>
          </a:p>
        </p:txBody>
      </p:sp>
      <p:sp>
        <p:nvSpPr>
          <p:cNvPr id="15" name="Text 13"/>
          <p:cNvSpPr/>
          <p:nvPr/>
        </p:nvSpPr>
        <p:spPr>
          <a:xfrm>
            <a:off x="5257800" y="4983480"/>
            <a:ext cx="2286000" cy="274320"/>
          </a:xfrm>
          <a:prstGeom prst="rect">
            <a:avLst/>
          </a:prstGeom>
          <a:noFill/>
          <a:ln/>
        </p:spPr>
        <p:txBody>
          <a:bodyPr wrap="square" lIns="0" tIns="0" rIns="0" bIns="0" rtlCol="0" anchor="ctr"/>
          <a:lstStyle/>
          <a:p>
            <a:pPr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WHERE</a:t>
            </a:r>
            <a:endParaRPr lang="en-US" sz="1000" dirty="0"/>
          </a:p>
        </p:txBody>
      </p:sp>
      <p:sp>
        <p:nvSpPr>
          <p:cNvPr id="16" name="Text 14"/>
          <p:cNvSpPr/>
          <p:nvPr/>
        </p:nvSpPr>
        <p:spPr>
          <a:xfrm>
            <a:off x="5257800" y="5257800"/>
            <a:ext cx="2286000" cy="640080"/>
          </a:xfrm>
          <a:prstGeom prst="rect">
            <a:avLst/>
          </a:prstGeom>
          <a:noFill/>
          <a:ln/>
        </p:spPr>
        <p:txBody>
          <a:bodyPr wrap="square" lIns="0" tIns="0" rIns="0" bIns="0" rtlCol="0" anchor="ctr"/>
          <a:lstStyle/>
          <a:p>
            <a:pPr indent="0" marL="0">
              <a:buNone/>
            </a:pPr>
            <a:r>
              <a:rPr lang="en-US" sz="3000" b="1" dirty="0">
                <a:solidFill>
                  <a:srgbClr val="2E4A2C"/>
                </a:solidFill>
                <a:latin typeface="Fraunces" pitchFamily="34" charset="0"/>
                <a:ea typeface="Fraunces" pitchFamily="34" charset="-122"/>
                <a:cs typeface="Fraunces" pitchFamily="34" charset="-120"/>
              </a:rPr>
              <a:t>18</a:t>
            </a:r>
            <a:endParaRPr lang="en-US" sz="3000" dirty="0"/>
          </a:p>
        </p:txBody>
      </p:sp>
      <p:sp>
        <p:nvSpPr>
          <p:cNvPr id="17" name="Text 15"/>
          <p:cNvSpPr/>
          <p:nvPr/>
        </p:nvSpPr>
        <p:spPr>
          <a:xfrm>
            <a:off x="5257800" y="5852160"/>
            <a:ext cx="2194560" cy="502920"/>
          </a:xfrm>
          <a:prstGeom prst="rect">
            <a:avLst/>
          </a:prstGeom>
          <a:noFill/>
          <a:ln/>
        </p:spPr>
        <p:txBody>
          <a:bodyPr wrap="square" lIns="0" tIns="0" rIns="0" bIns="0" rtlCol="0" anchor="ctr"/>
          <a:lstStyle/>
          <a:p>
            <a:pPr indent="0" marL="0">
              <a:buNone/>
            </a:pPr>
            <a:r>
              <a:rPr lang="en-US" sz="1000" dirty="0">
                <a:solidFill>
                  <a:srgbClr val="6B6456"/>
                </a:solidFill>
                <a:latin typeface="Work Sans" pitchFamily="34" charset="0"/>
                <a:ea typeface="Work Sans" pitchFamily="34" charset="-122"/>
                <a:cs typeface="Work Sans" pitchFamily="34" charset="-120"/>
              </a:rPr>
              <a:t>Teams in the Eastbourne league. Find your nearest at stoolball.app.</a:t>
            </a:r>
            <a:endParaRPr lang="en-US" sz="1000" dirty="0"/>
          </a:p>
        </p:txBody>
      </p:sp>
      <p:pic>
        <p:nvPicPr>
          <p:cNvPr id="18" name="Image 0" descr="/home/claude/stoolball/images/up-downs-crest.png">    </p:cNvPr>
          <p:cNvPicPr>
            <a:picLocks noChangeAspect="1"/>
          </p:cNvPicPr>
          <p:nvPr/>
        </p:nvPicPr>
        <p:blipFill>
          <a:blip r:embed="rId1"/>
          <a:srcRect l="0" r="0" t="0" b="0"/>
          <a:stretch/>
        </p:blipFill>
        <p:spPr>
          <a:xfrm>
            <a:off x="8046720" y="1554480"/>
            <a:ext cx="3474720" cy="3931920"/>
          </a:xfrm>
          <a:prstGeom prst="rect">
            <a:avLst/>
          </a:prstGeom>
        </p:spPr>
      </p:pic>
      <p:sp>
        <p:nvSpPr>
          <p:cNvPr id="19" name="Text 16"/>
          <p:cNvSpPr/>
          <p:nvPr/>
        </p:nvSpPr>
        <p:spPr>
          <a:xfrm>
            <a:off x="7772400" y="5623560"/>
            <a:ext cx="4023360" cy="274320"/>
          </a:xfrm>
          <a:prstGeom prst="rect">
            <a:avLst/>
          </a:prstGeom>
          <a:noFill/>
          <a:ln/>
        </p:spPr>
        <p:txBody>
          <a:bodyPr wrap="square" lIns="0" tIns="0" rIns="0" bIns="0" rtlCol="0" anchor="ctr"/>
          <a:lstStyle/>
          <a:p>
            <a:pPr algn="ctr" indent="0" marL="0">
              <a:buNone/>
            </a:pPr>
            <a:r>
              <a:rPr lang="en-US" sz="900" b="1" spc="400" kern="0" dirty="0">
                <a:solidFill>
                  <a:srgbClr val="B8864A"/>
                </a:solidFill>
                <a:latin typeface="JetBrains Mono" pitchFamily="34" charset="0"/>
                <a:ea typeface="JetBrains Mono" pitchFamily="34" charset="-122"/>
                <a:cs typeface="JetBrains Mono" pitchFamily="34" charset="-120"/>
              </a:rPr>
              <a:t>UP &amp; DOWNS  ·  EASTBOURNE STOOLBALL</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21 / 22</a:t>
            </a:r>
            <a:endParaRPr lang="en-US" sz="900" dirty="0"/>
          </a:p>
        </p:txBody>
      </p:sp>
      <p:sp>
        <p:nvSpPr>
          <p:cNvPr id="4" name="Text 2"/>
          <p:cNvSpPr/>
          <p:nvPr/>
        </p:nvSpPr>
        <p:spPr>
          <a:xfrm>
            <a:off x="502920" y="548640"/>
            <a:ext cx="109728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QUICK QUIZ  ·  DISCUSS WITH THE PERSON NEXT TO YOU</a:t>
            </a:r>
            <a:endParaRPr lang="en-US" sz="1000" dirty="0"/>
          </a:p>
        </p:txBody>
      </p:sp>
      <p:sp>
        <p:nvSpPr>
          <p:cNvPr id="5" name="Text 3"/>
          <p:cNvSpPr/>
          <p:nvPr/>
        </p:nvSpPr>
        <p:spPr>
          <a:xfrm>
            <a:off x="502920" y="960120"/>
            <a:ext cx="11185855" cy="914400"/>
          </a:xfrm>
          <a:prstGeom prst="rect">
            <a:avLst/>
          </a:prstGeom>
          <a:noFill/>
          <a:ln/>
        </p:spPr>
        <p:txBody>
          <a:bodyPr wrap="square" lIns="0" tIns="0" rIns="0" bIns="0" rtlCol="0" anchor="t"/>
          <a:lstStyle/>
          <a:p>
            <a:pPr algn="l" indent="0" marL="0">
              <a:buNone/>
            </a:pPr>
            <a:r>
              <a:rPr lang="en-US" sz="4000" b="1" dirty="0">
                <a:solidFill>
                  <a:srgbClr val="2E4A2C"/>
                </a:solidFill>
                <a:latin typeface="Fraunces" pitchFamily="34" charset="0"/>
                <a:ea typeface="Fraunces" pitchFamily="34" charset="-122"/>
                <a:cs typeface="Fraunces" pitchFamily="34" charset="-120"/>
              </a:rPr>
              <a:t>Six questions. Three minutes.</a:t>
            </a:r>
            <a:endParaRPr lang="en-US" sz="4000" dirty="0"/>
          </a:p>
        </p:txBody>
      </p:sp>
      <p:sp>
        <p:nvSpPr>
          <p:cNvPr id="6" name="Shape 4"/>
          <p:cNvSpPr/>
          <p:nvPr/>
        </p:nvSpPr>
        <p:spPr>
          <a:xfrm>
            <a:off x="502920" y="2286000"/>
            <a:ext cx="5486400" cy="1280160"/>
          </a:xfrm>
          <a:prstGeom prst="roundRect">
            <a:avLst>
              <a:gd name="adj" fmla="val 7143"/>
            </a:avLst>
          </a:prstGeom>
          <a:solidFill>
            <a:srgbClr val="FBF6EA"/>
          </a:solidFill>
          <a:ln w="6350">
            <a:solidFill>
              <a:srgbClr val="D8C8A8"/>
            </a:solidFill>
            <a:prstDash val="solid"/>
          </a:ln>
        </p:spPr>
      </p:sp>
      <p:sp>
        <p:nvSpPr>
          <p:cNvPr id="7" name="Text 5"/>
          <p:cNvSpPr/>
          <p:nvPr/>
        </p:nvSpPr>
        <p:spPr>
          <a:xfrm>
            <a:off x="731520" y="2423160"/>
            <a:ext cx="640080" cy="457200"/>
          </a:xfrm>
          <a:prstGeom prst="rect">
            <a:avLst/>
          </a:prstGeom>
          <a:noFill/>
          <a:ln/>
        </p:spPr>
        <p:txBody>
          <a:bodyPr wrap="square" lIns="0" tIns="0" rIns="0" bIns="0" rtlCol="0" anchor="ctr"/>
          <a:lstStyle/>
          <a:p>
            <a:pPr indent="0" marL="0">
              <a:buNone/>
            </a:pPr>
            <a:r>
              <a:rPr lang="en-US" sz="1400" b="1" spc="200" kern="0" dirty="0">
                <a:solidFill>
                  <a:srgbClr val="B8864A"/>
                </a:solidFill>
                <a:latin typeface="JetBrains Mono" pitchFamily="34" charset="0"/>
                <a:ea typeface="JetBrains Mono" pitchFamily="34" charset="-122"/>
                <a:cs typeface="JetBrains Mono" pitchFamily="34" charset="-120"/>
              </a:rPr>
              <a:t>01</a:t>
            </a:r>
            <a:endParaRPr lang="en-US" sz="1400" dirty="0"/>
          </a:p>
        </p:txBody>
      </p:sp>
      <p:sp>
        <p:nvSpPr>
          <p:cNvPr id="8" name="Text 6"/>
          <p:cNvSpPr/>
          <p:nvPr/>
        </p:nvSpPr>
        <p:spPr>
          <a:xfrm>
            <a:off x="1371600" y="2395728"/>
            <a:ext cx="4572000" cy="640080"/>
          </a:xfrm>
          <a:prstGeom prst="rect">
            <a:avLst/>
          </a:prstGeom>
          <a:noFill/>
          <a:ln/>
        </p:spPr>
        <p:txBody>
          <a:bodyPr wrap="square" lIns="0" tIns="0" rIns="0" bIns="0" rtlCol="0" anchor="ctr"/>
          <a:lstStyle/>
          <a:p>
            <a:pPr indent="0" marL="0">
              <a:buNone/>
            </a:pPr>
            <a:r>
              <a:rPr lang="en-US" sz="1600" b="1" dirty="0">
                <a:solidFill>
                  <a:srgbClr val="2E4A2C"/>
                </a:solidFill>
                <a:latin typeface="Fraunces" pitchFamily="34" charset="0"/>
                <a:ea typeface="Fraunces" pitchFamily="34" charset="-122"/>
                <a:cs typeface="Fraunces" pitchFamily="34" charset="-120"/>
              </a:rPr>
              <a:t>In which century was stoolball first recorded by name?</a:t>
            </a:r>
            <a:endParaRPr lang="en-US" sz="1600" dirty="0"/>
          </a:p>
        </p:txBody>
      </p:sp>
      <p:sp>
        <p:nvSpPr>
          <p:cNvPr id="9" name="Text 7"/>
          <p:cNvSpPr/>
          <p:nvPr/>
        </p:nvSpPr>
        <p:spPr>
          <a:xfrm>
            <a:off x="1371600" y="2999232"/>
            <a:ext cx="4572000" cy="457200"/>
          </a:xfrm>
          <a:prstGeom prst="rect">
            <a:avLst/>
          </a:prstGeom>
          <a:noFill/>
          <a:ln/>
        </p:spPr>
        <p:txBody>
          <a:bodyPr wrap="square" lIns="0" tIns="0" rIns="0" bIns="0" rtlCol="0" anchor="ctr"/>
          <a:lstStyle/>
          <a:p>
            <a:pPr indent="0" marL="0">
              <a:buNone/>
            </a:pPr>
            <a:r>
              <a:rPr lang="en-US" sz="1000" i="1" dirty="0">
                <a:solidFill>
                  <a:srgbClr val="6B6456"/>
                </a:solidFill>
                <a:latin typeface="Work Sans" pitchFamily="34" charset="0"/>
                <a:ea typeface="Work Sans" pitchFamily="34" charset="-122"/>
                <a:cs typeface="Work Sans" pitchFamily="34" charset="-120"/>
              </a:rPr>
              <a:t>(Hint: long before cricket.)</a:t>
            </a:r>
            <a:endParaRPr lang="en-US" sz="1000" dirty="0"/>
          </a:p>
        </p:txBody>
      </p:sp>
      <p:sp>
        <p:nvSpPr>
          <p:cNvPr id="10" name="Shape 8"/>
          <p:cNvSpPr/>
          <p:nvPr/>
        </p:nvSpPr>
        <p:spPr>
          <a:xfrm>
            <a:off x="6355080" y="2286000"/>
            <a:ext cx="5486400" cy="1280160"/>
          </a:xfrm>
          <a:prstGeom prst="roundRect">
            <a:avLst>
              <a:gd name="adj" fmla="val 7143"/>
            </a:avLst>
          </a:prstGeom>
          <a:solidFill>
            <a:srgbClr val="FBF6EA"/>
          </a:solidFill>
          <a:ln w="6350">
            <a:solidFill>
              <a:srgbClr val="D8C8A8"/>
            </a:solidFill>
            <a:prstDash val="solid"/>
          </a:ln>
        </p:spPr>
      </p:sp>
      <p:sp>
        <p:nvSpPr>
          <p:cNvPr id="11" name="Text 9"/>
          <p:cNvSpPr/>
          <p:nvPr/>
        </p:nvSpPr>
        <p:spPr>
          <a:xfrm>
            <a:off x="6583680" y="2423160"/>
            <a:ext cx="640080" cy="457200"/>
          </a:xfrm>
          <a:prstGeom prst="rect">
            <a:avLst/>
          </a:prstGeom>
          <a:noFill/>
          <a:ln/>
        </p:spPr>
        <p:txBody>
          <a:bodyPr wrap="square" lIns="0" tIns="0" rIns="0" bIns="0" rtlCol="0" anchor="ctr"/>
          <a:lstStyle/>
          <a:p>
            <a:pPr indent="0" marL="0">
              <a:buNone/>
            </a:pPr>
            <a:r>
              <a:rPr lang="en-US" sz="1400" b="1" spc="200" kern="0" dirty="0">
                <a:solidFill>
                  <a:srgbClr val="B8864A"/>
                </a:solidFill>
                <a:latin typeface="JetBrains Mono" pitchFamily="34" charset="0"/>
                <a:ea typeface="JetBrains Mono" pitchFamily="34" charset="-122"/>
                <a:cs typeface="JetBrains Mono" pitchFamily="34" charset="-120"/>
              </a:rPr>
              <a:t>02</a:t>
            </a:r>
            <a:endParaRPr lang="en-US" sz="1400" dirty="0"/>
          </a:p>
        </p:txBody>
      </p:sp>
      <p:sp>
        <p:nvSpPr>
          <p:cNvPr id="12" name="Text 10"/>
          <p:cNvSpPr/>
          <p:nvPr/>
        </p:nvSpPr>
        <p:spPr>
          <a:xfrm>
            <a:off x="7223760" y="2395728"/>
            <a:ext cx="4572000" cy="640080"/>
          </a:xfrm>
          <a:prstGeom prst="rect">
            <a:avLst/>
          </a:prstGeom>
          <a:noFill/>
          <a:ln/>
        </p:spPr>
        <p:txBody>
          <a:bodyPr wrap="square" lIns="0" tIns="0" rIns="0" bIns="0" rtlCol="0" anchor="ctr"/>
          <a:lstStyle/>
          <a:p>
            <a:pPr indent="0" marL="0">
              <a:buNone/>
            </a:pPr>
            <a:r>
              <a:rPr lang="en-US" sz="1600" b="1" dirty="0">
                <a:solidFill>
                  <a:srgbClr val="2E4A2C"/>
                </a:solidFill>
                <a:latin typeface="Fraunces" pitchFamily="34" charset="0"/>
                <a:ea typeface="Fraunces" pitchFamily="34" charset="-122"/>
                <a:cs typeface="Fraunces" pitchFamily="34" charset="-120"/>
              </a:rPr>
              <a:t>Who revived stoolball in 1917, and why?</a:t>
            </a:r>
            <a:endParaRPr lang="en-US" sz="1600" dirty="0"/>
          </a:p>
        </p:txBody>
      </p:sp>
      <p:sp>
        <p:nvSpPr>
          <p:cNvPr id="13" name="Text 11"/>
          <p:cNvSpPr/>
          <p:nvPr/>
        </p:nvSpPr>
        <p:spPr>
          <a:xfrm>
            <a:off x="7223760" y="2999232"/>
            <a:ext cx="4572000" cy="457200"/>
          </a:xfrm>
          <a:prstGeom prst="rect">
            <a:avLst/>
          </a:prstGeom>
          <a:noFill/>
          <a:ln/>
        </p:spPr>
        <p:txBody>
          <a:bodyPr wrap="square" lIns="0" tIns="0" rIns="0" bIns="0" rtlCol="0" anchor="ctr"/>
          <a:lstStyle/>
          <a:p>
            <a:pPr indent="0" marL="0">
              <a:buNone/>
            </a:pPr>
            <a:r>
              <a:rPr lang="en-US" sz="1000" i="1" dirty="0">
                <a:solidFill>
                  <a:srgbClr val="6B6456"/>
                </a:solidFill>
                <a:latin typeface="Work Sans" pitchFamily="34" charset="0"/>
                <a:ea typeface="Work Sans" pitchFamily="34" charset="-122"/>
                <a:cs typeface="Work Sans" pitchFamily="34" charset="-120"/>
              </a:rPr>
              <a:t>(Hint: a Sussex landowner. A Brighton hospital. Soldiers.)</a:t>
            </a:r>
            <a:endParaRPr lang="en-US" sz="1000" dirty="0"/>
          </a:p>
        </p:txBody>
      </p:sp>
      <p:sp>
        <p:nvSpPr>
          <p:cNvPr id="14" name="Shape 12"/>
          <p:cNvSpPr/>
          <p:nvPr/>
        </p:nvSpPr>
        <p:spPr>
          <a:xfrm>
            <a:off x="502920" y="3703320"/>
            <a:ext cx="5486400" cy="1280160"/>
          </a:xfrm>
          <a:prstGeom prst="roundRect">
            <a:avLst>
              <a:gd name="adj" fmla="val 7143"/>
            </a:avLst>
          </a:prstGeom>
          <a:solidFill>
            <a:srgbClr val="FBF6EA"/>
          </a:solidFill>
          <a:ln w="6350">
            <a:solidFill>
              <a:srgbClr val="D8C8A8"/>
            </a:solidFill>
            <a:prstDash val="solid"/>
          </a:ln>
        </p:spPr>
      </p:sp>
      <p:sp>
        <p:nvSpPr>
          <p:cNvPr id="15" name="Text 13"/>
          <p:cNvSpPr/>
          <p:nvPr/>
        </p:nvSpPr>
        <p:spPr>
          <a:xfrm>
            <a:off x="731520" y="3840480"/>
            <a:ext cx="640080" cy="457200"/>
          </a:xfrm>
          <a:prstGeom prst="rect">
            <a:avLst/>
          </a:prstGeom>
          <a:noFill/>
          <a:ln/>
        </p:spPr>
        <p:txBody>
          <a:bodyPr wrap="square" lIns="0" tIns="0" rIns="0" bIns="0" rtlCol="0" anchor="ctr"/>
          <a:lstStyle/>
          <a:p>
            <a:pPr indent="0" marL="0">
              <a:buNone/>
            </a:pPr>
            <a:r>
              <a:rPr lang="en-US" sz="1400" b="1" spc="200" kern="0" dirty="0">
                <a:solidFill>
                  <a:srgbClr val="B8864A"/>
                </a:solidFill>
                <a:latin typeface="JetBrains Mono" pitchFamily="34" charset="0"/>
                <a:ea typeface="JetBrains Mono" pitchFamily="34" charset="-122"/>
                <a:cs typeface="JetBrains Mono" pitchFamily="34" charset="-120"/>
              </a:rPr>
              <a:t>03</a:t>
            </a:r>
            <a:endParaRPr lang="en-US" sz="1400" dirty="0"/>
          </a:p>
        </p:txBody>
      </p:sp>
      <p:sp>
        <p:nvSpPr>
          <p:cNvPr id="16" name="Text 14"/>
          <p:cNvSpPr/>
          <p:nvPr/>
        </p:nvSpPr>
        <p:spPr>
          <a:xfrm>
            <a:off x="1371600" y="3813048"/>
            <a:ext cx="4572000" cy="640080"/>
          </a:xfrm>
          <a:prstGeom prst="rect">
            <a:avLst/>
          </a:prstGeom>
          <a:noFill/>
          <a:ln/>
        </p:spPr>
        <p:txBody>
          <a:bodyPr wrap="square" lIns="0" tIns="0" rIns="0" bIns="0" rtlCol="0" anchor="ctr"/>
          <a:lstStyle/>
          <a:p>
            <a:pPr indent="0" marL="0">
              <a:buNone/>
            </a:pPr>
            <a:r>
              <a:rPr lang="en-US" sz="1600" b="1" dirty="0">
                <a:solidFill>
                  <a:srgbClr val="2E4A2C"/>
                </a:solidFill>
                <a:latin typeface="Fraunces" pitchFamily="34" charset="0"/>
                <a:ea typeface="Fraunces" pitchFamily="34" charset="-122"/>
                <a:cs typeface="Fraunces" pitchFamily="34" charset="-120"/>
              </a:rPr>
              <a:t>How tall is the wicket?</a:t>
            </a:r>
            <a:endParaRPr lang="en-US" sz="1600" dirty="0"/>
          </a:p>
        </p:txBody>
      </p:sp>
      <p:sp>
        <p:nvSpPr>
          <p:cNvPr id="17" name="Text 15"/>
          <p:cNvSpPr/>
          <p:nvPr/>
        </p:nvSpPr>
        <p:spPr>
          <a:xfrm>
            <a:off x="1371600" y="4416552"/>
            <a:ext cx="4572000" cy="457200"/>
          </a:xfrm>
          <a:prstGeom prst="rect">
            <a:avLst/>
          </a:prstGeom>
          <a:noFill/>
          <a:ln/>
        </p:spPr>
        <p:txBody>
          <a:bodyPr wrap="square" lIns="0" tIns="0" rIns="0" bIns="0" rtlCol="0" anchor="ctr"/>
          <a:lstStyle/>
          <a:p>
            <a:pPr indent="0" marL="0">
              <a:buNone/>
            </a:pPr>
            <a:r>
              <a:rPr lang="en-US" sz="1000" i="1" dirty="0">
                <a:solidFill>
                  <a:srgbClr val="6B6456"/>
                </a:solidFill>
                <a:latin typeface="Work Sans" pitchFamily="34" charset="0"/>
                <a:ea typeface="Work Sans" pitchFamily="34" charset="-122"/>
                <a:cs typeface="Work Sans" pitchFamily="34" charset="-120"/>
              </a:rPr>
              <a:t>(In feet and inches, then in metres.)</a:t>
            </a:r>
            <a:endParaRPr lang="en-US" sz="1000" dirty="0"/>
          </a:p>
        </p:txBody>
      </p:sp>
      <p:sp>
        <p:nvSpPr>
          <p:cNvPr id="18" name="Shape 16"/>
          <p:cNvSpPr/>
          <p:nvPr/>
        </p:nvSpPr>
        <p:spPr>
          <a:xfrm>
            <a:off x="6355080" y="3703320"/>
            <a:ext cx="5486400" cy="1280160"/>
          </a:xfrm>
          <a:prstGeom prst="roundRect">
            <a:avLst>
              <a:gd name="adj" fmla="val 7143"/>
            </a:avLst>
          </a:prstGeom>
          <a:solidFill>
            <a:srgbClr val="FBF6EA"/>
          </a:solidFill>
          <a:ln w="6350">
            <a:solidFill>
              <a:srgbClr val="D8C8A8"/>
            </a:solidFill>
            <a:prstDash val="solid"/>
          </a:ln>
        </p:spPr>
      </p:sp>
      <p:sp>
        <p:nvSpPr>
          <p:cNvPr id="19" name="Text 17"/>
          <p:cNvSpPr/>
          <p:nvPr/>
        </p:nvSpPr>
        <p:spPr>
          <a:xfrm>
            <a:off x="6583680" y="3840480"/>
            <a:ext cx="640080" cy="457200"/>
          </a:xfrm>
          <a:prstGeom prst="rect">
            <a:avLst/>
          </a:prstGeom>
          <a:noFill/>
          <a:ln/>
        </p:spPr>
        <p:txBody>
          <a:bodyPr wrap="square" lIns="0" tIns="0" rIns="0" bIns="0" rtlCol="0" anchor="ctr"/>
          <a:lstStyle/>
          <a:p>
            <a:pPr indent="0" marL="0">
              <a:buNone/>
            </a:pPr>
            <a:r>
              <a:rPr lang="en-US" sz="1400" b="1" spc="200" kern="0" dirty="0">
                <a:solidFill>
                  <a:srgbClr val="B8864A"/>
                </a:solidFill>
                <a:latin typeface="JetBrains Mono" pitchFamily="34" charset="0"/>
                <a:ea typeface="JetBrains Mono" pitchFamily="34" charset="-122"/>
                <a:cs typeface="JetBrains Mono" pitchFamily="34" charset="-120"/>
              </a:rPr>
              <a:t>04</a:t>
            </a:r>
            <a:endParaRPr lang="en-US" sz="1400" dirty="0"/>
          </a:p>
        </p:txBody>
      </p:sp>
      <p:sp>
        <p:nvSpPr>
          <p:cNvPr id="20" name="Text 18"/>
          <p:cNvSpPr/>
          <p:nvPr/>
        </p:nvSpPr>
        <p:spPr>
          <a:xfrm>
            <a:off x="7223760" y="3813048"/>
            <a:ext cx="4572000" cy="640080"/>
          </a:xfrm>
          <a:prstGeom prst="rect">
            <a:avLst/>
          </a:prstGeom>
          <a:noFill/>
          <a:ln/>
        </p:spPr>
        <p:txBody>
          <a:bodyPr wrap="square" lIns="0" tIns="0" rIns="0" bIns="0" rtlCol="0" anchor="ctr"/>
          <a:lstStyle/>
          <a:p>
            <a:pPr indent="0" marL="0">
              <a:buNone/>
            </a:pPr>
            <a:r>
              <a:rPr lang="en-US" sz="1600" b="1" dirty="0">
                <a:solidFill>
                  <a:srgbClr val="2E4A2C"/>
                </a:solidFill>
                <a:latin typeface="Fraunces" pitchFamily="34" charset="0"/>
                <a:ea typeface="Fraunces" pitchFamily="34" charset="-122"/>
                <a:cs typeface="Fraunces" pitchFamily="34" charset="-120"/>
              </a:rPr>
              <a:t>How many balls in an over? How many overs in a match?</a:t>
            </a:r>
            <a:endParaRPr lang="en-US" sz="1600" dirty="0"/>
          </a:p>
        </p:txBody>
      </p:sp>
      <p:sp>
        <p:nvSpPr>
          <p:cNvPr id="21" name="Text 19"/>
          <p:cNvSpPr/>
          <p:nvPr/>
        </p:nvSpPr>
        <p:spPr>
          <a:xfrm>
            <a:off x="7223760" y="4416552"/>
            <a:ext cx="4572000" cy="457200"/>
          </a:xfrm>
          <a:prstGeom prst="rect">
            <a:avLst/>
          </a:prstGeom>
          <a:noFill/>
          <a:ln/>
        </p:spPr>
        <p:txBody>
          <a:bodyPr wrap="square" lIns="0" tIns="0" rIns="0" bIns="0" rtlCol="0" anchor="ctr"/>
          <a:lstStyle/>
          <a:p>
            <a:pPr indent="0" marL="0">
              <a:buNone/>
            </a:pPr>
            <a:r>
              <a:rPr lang="en-US" sz="1000" i="1" dirty="0">
                <a:solidFill>
                  <a:srgbClr val="6B6456"/>
                </a:solidFill>
                <a:latin typeface="Work Sans" pitchFamily="34" charset="0"/>
                <a:ea typeface="Work Sans" pitchFamily="34" charset="-122"/>
                <a:cs typeface="Work Sans" pitchFamily="34" charset="-120"/>
              </a:rPr>
              <a:t>(Eight × fourteen = ?)</a:t>
            </a:r>
            <a:endParaRPr lang="en-US" sz="1000" dirty="0"/>
          </a:p>
        </p:txBody>
      </p:sp>
      <p:sp>
        <p:nvSpPr>
          <p:cNvPr id="22" name="Shape 20"/>
          <p:cNvSpPr/>
          <p:nvPr/>
        </p:nvSpPr>
        <p:spPr>
          <a:xfrm>
            <a:off x="502920" y="5120640"/>
            <a:ext cx="5486400" cy="1280160"/>
          </a:xfrm>
          <a:prstGeom prst="roundRect">
            <a:avLst>
              <a:gd name="adj" fmla="val 7143"/>
            </a:avLst>
          </a:prstGeom>
          <a:solidFill>
            <a:srgbClr val="FBF6EA"/>
          </a:solidFill>
          <a:ln w="6350">
            <a:solidFill>
              <a:srgbClr val="D8C8A8"/>
            </a:solidFill>
            <a:prstDash val="solid"/>
          </a:ln>
        </p:spPr>
      </p:sp>
      <p:sp>
        <p:nvSpPr>
          <p:cNvPr id="23" name="Text 21"/>
          <p:cNvSpPr/>
          <p:nvPr/>
        </p:nvSpPr>
        <p:spPr>
          <a:xfrm>
            <a:off x="731520" y="5257800"/>
            <a:ext cx="640080" cy="457200"/>
          </a:xfrm>
          <a:prstGeom prst="rect">
            <a:avLst/>
          </a:prstGeom>
          <a:noFill/>
          <a:ln/>
        </p:spPr>
        <p:txBody>
          <a:bodyPr wrap="square" lIns="0" tIns="0" rIns="0" bIns="0" rtlCol="0" anchor="ctr"/>
          <a:lstStyle/>
          <a:p>
            <a:pPr indent="0" marL="0">
              <a:buNone/>
            </a:pPr>
            <a:r>
              <a:rPr lang="en-US" sz="1400" b="1" spc="200" kern="0" dirty="0">
                <a:solidFill>
                  <a:srgbClr val="B8864A"/>
                </a:solidFill>
                <a:latin typeface="JetBrains Mono" pitchFamily="34" charset="0"/>
                <a:ea typeface="JetBrains Mono" pitchFamily="34" charset="-122"/>
                <a:cs typeface="JetBrains Mono" pitchFamily="34" charset="-120"/>
              </a:rPr>
              <a:t>05</a:t>
            </a:r>
            <a:endParaRPr lang="en-US" sz="1400" dirty="0"/>
          </a:p>
        </p:txBody>
      </p:sp>
      <p:sp>
        <p:nvSpPr>
          <p:cNvPr id="24" name="Text 22"/>
          <p:cNvSpPr/>
          <p:nvPr/>
        </p:nvSpPr>
        <p:spPr>
          <a:xfrm>
            <a:off x="1371600" y="5230368"/>
            <a:ext cx="4572000" cy="640080"/>
          </a:xfrm>
          <a:prstGeom prst="rect">
            <a:avLst/>
          </a:prstGeom>
          <a:noFill/>
          <a:ln/>
        </p:spPr>
        <p:txBody>
          <a:bodyPr wrap="square" lIns="0" tIns="0" rIns="0" bIns="0" rtlCol="0" anchor="ctr"/>
          <a:lstStyle/>
          <a:p>
            <a:pPr indent="0" marL="0">
              <a:buNone/>
            </a:pPr>
            <a:r>
              <a:rPr lang="en-US" sz="1600" b="1" dirty="0">
                <a:solidFill>
                  <a:srgbClr val="2E4A2C"/>
                </a:solidFill>
                <a:latin typeface="Fraunces" pitchFamily="34" charset="0"/>
                <a:ea typeface="Fraunces" pitchFamily="34" charset="-122"/>
                <a:cs typeface="Fraunces" pitchFamily="34" charset="-120"/>
              </a:rPr>
              <a:t>Name three of the six ways a batter can be out.</a:t>
            </a:r>
            <a:endParaRPr lang="en-US" sz="1600" dirty="0"/>
          </a:p>
        </p:txBody>
      </p:sp>
      <p:sp>
        <p:nvSpPr>
          <p:cNvPr id="25" name="Text 23"/>
          <p:cNvSpPr/>
          <p:nvPr/>
        </p:nvSpPr>
        <p:spPr>
          <a:xfrm>
            <a:off x="1371600" y="5833872"/>
            <a:ext cx="4572000" cy="457200"/>
          </a:xfrm>
          <a:prstGeom prst="rect">
            <a:avLst/>
          </a:prstGeom>
          <a:noFill/>
          <a:ln/>
        </p:spPr>
        <p:txBody>
          <a:bodyPr wrap="square" lIns="0" tIns="0" rIns="0" bIns="0" rtlCol="0" anchor="ctr"/>
          <a:lstStyle/>
          <a:p>
            <a:pPr indent="0" marL="0">
              <a:buNone/>
            </a:pPr>
            <a:r>
              <a:rPr lang="en-US" sz="1000" i="1" dirty="0">
                <a:solidFill>
                  <a:srgbClr val="6B6456"/>
                </a:solidFill>
                <a:latin typeface="Work Sans" pitchFamily="34" charset="0"/>
                <a:ea typeface="Work Sans" pitchFamily="34" charset="-122"/>
                <a:cs typeface="Work Sans" pitchFamily="34" charset="-120"/>
              </a:rPr>
              <a:t>(Bowled, caught, run-out are the easy ones.)</a:t>
            </a:r>
            <a:endParaRPr lang="en-US" sz="1000" dirty="0"/>
          </a:p>
        </p:txBody>
      </p:sp>
      <p:sp>
        <p:nvSpPr>
          <p:cNvPr id="26" name="Shape 24"/>
          <p:cNvSpPr/>
          <p:nvPr/>
        </p:nvSpPr>
        <p:spPr>
          <a:xfrm>
            <a:off x="6355080" y="5120640"/>
            <a:ext cx="5486400" cy="1280160"/>
          </a:xfrm>
          <a:prstGeom prst="roundRect">
            <a:avLst>
              <a:gd name="adj" fmla="val 7143"/>
            </a:avLst>
          </a:prstGeom>
          <a:solidFill>
            <a:srgbClr val="FBF6EA"/>
          </a:solidFill>
          <a:ln w="6350">
            <a:solidFill>
              <a:srgbClr val="D8C8A8"/>
            </a:solidFill>
            <a:prstDash val="solid"/>
          </a:ln>
        </p:spPr>
      </p:sp>
      <p:sp>
        <p:nvSpPr>
          <p:cNvPr id="27" name="Text 25"/>
          <p:cNvSpPr/>
          <p:nvPr/>
        </p:nvSpPr>
        <p:spPr>
          <a:xfrm>
            <a:off x="6583680" y="5257800"/>
            <a:ext cx="640080" cy="457200"/>
          </a:xfrm>
          <a:prstGeom prst="rect">
            <a:avLst/>
          </a:prstGeom>
          <a:noFill/>
          <a:ln/>
        </p:spPr>
        <p:txBody>
          <a:bodyPr wrap="square" lIns="0" tIns="0" rIns="0" bIns="0" rtlCol="0" anchor="ctr"/>
          <a:lstStyle/>
          <a:p>
            <a:pPr indent="0" marL="0">
              <a:buNone/>
            </a:pPr>
            <a:r>
              <a:rPr lang="en-US" sz="1400" b="1" spc="200" kern="0" dirty="0">
                <a:solidFill>
                  <a:srgbClr val="B8864A"/>
                </a:solidFill>
                <a:latin typeface="JetBrains Mono" pitchFamily="34" charset="0"/>
                <a:ea typeface="JetBrains Mono" pitchFamily="34" charset="-122"/>
                <a:cs typeface="JetBrains Mono" pitchFamily="34" charset="-120"/>
              </a:rPr>
              <a:t>06</a:t>
            </a:r>
            <a:endParaRPr lang="en-US" sz="1400" dirty="0"/>
          </a:p>
        </p:txBody>
      </p:sp>
      <p:sp>
        <p:nvSpPr>
          <p:cNvPr id="28" name="Text 26"/>
          <p:cNvSpPr/>
          <p:nvPr/>
        </p:nvSpPr>
        <p:spPr>
          <a:xfrm>
            <a:off x="7223760" y="5230368"/>
            <a:ext cx="4572000" cy="640080"/>
          </a:xfrm>
          <a:prstGeom prst="rect">
            <a:avLst/>
          </a:prstGeom>
          <a:noFill/>
          <a:ln/>
        </p:spPr>
        <p:txBody>
          <a:bodyPr wrap="square" lIns="0" tIns="0" rIns="0" bIns="0" rtlCol="0" anchor="ctr"/>
          <a:lstStyle/>
          <a:p>
            <a:pPr indent="0" marL="0">
              <a:buNone/>
            </a:pPr>
            <a:r>
              <a:rPr lang="en-US" sz="1600" b="1" dirty="0">
                <a:solidFill>
                  <a:srgbClr val="2E4A2C"/>
                </a:solidFill>
                <a:latin typeface="Fraunces" pitchFamily="34" charset="0"/>
                <a:ea typeface="Fraunces" pitchFamily="34" charset="-122"/>
                <a:cs typeface="Fraunces" pitchFamily="34" charset="-120"/>
              </a:rPr>
              <a:t>What can you not wear on your feet to play?</a:t>
            </a:r>
            <a:endParaRPr lang="en-US" sz="1600" dirty="0"/>
          </a:p>
        </p:txBody>
      </p:sp>
      <p:sp>
        <p:nvSpPr>
          <p:cNvPr id="29" name="Text 27"/>
          <p:cNvSpPr/>
          <p:nvPr/>
        </p:nvSpPr>
        <p:spPr>
          <a:xfrm>
            <a:off x="7223760" y="5833872"/>
            <a:ext cx="4572000" cy="457200"/>
          </a:xfrm>
          <a:prstGeom prst="rect">
            <a:avLst/>
          </a:prstGeom>
          <a:noFill/>
          <a:ln/>
        </p:spPr>
        <p:txBody>
          <a:bodyPr wrap="square" lIns="0" tIns="0" rIns="0" bIns="0" rtlCol="0" anchor="ctr"/>
          <a:lstStyle/>
          <a:p>
            <a:pPr indent="0" marL="0">
              <a:buNone/>
            </a:pPr>
            <a:r>
              <a:rPr lang="en-US" sz="1000" i="1" dirty="0">
                <a:solidFill>
                  <a:srgbClr val="6B6456"/>
                </a:solidFill>
                <a:latin typeface="Work Sans" pitchFamily="34" charset="0"/>
                <a:ea typeface="Work Sans" pitchFamily="34" charset="-122"/>
                <a:cs typeface="Work Sans" pitchFamily="34" charset="-120"/>
              </a:rPr>
              <a:t>(One word.)</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2E4A2C"/>
        </a:solidFill>
      </p:bgPr>
    </p:bg>
    <p:spTree>
      <p:nvGrpSpPr>
        <p:cNvPr id="1" name=""/>
        <p:cNvGrpSpPr/>
        <p:nvPr/>
      </p:nvGrpSpPr>
      <p:grpSpPr>
        <a:xfrm>
          <a:off x="0" y="0"/>
          <a:ext cx="0" cy="0"/>
          <a:chOff x="0" y="0"/>
          <a:chExt cx="0" cy="0"/>
        </a:xfrm>
      </p:grpSpPr>
      <p:sp>
        <p:nvSpPr>
          <p:cNvPr id="2" name="Text 0"/>
          <p:cNvSpPr/>
          <p:nvPr/>
        </p:nvSpPr>
        <p:spPr>
          <a:xfrm>
            <a:off x="0" y="2286000"/>
            <a:ext cx="12191695" cy="365760"/>
          </a:xfrm>
          <a:prstGeom prst="rect">
            <a:avLst/>
          </a:prstGeom>
          <a:noFill/>
          <a:ln/>
        </p:spPr>
        <p:txBody>
          <a:bodyPr wrap="square" lIns="0" tIns="0" rIns="0" bIns="0" rtlCol="0" anchor="ctr"/>
          <a:lstStyle/>
          <a:p>
            <a:pPr algn="ctr" indent="0" marL="0">
              <a:buNone/>
            </a:pPr>
            <a:r>
              <a:rPr lang="en-US" sz="1200" b="1" spc="1400" kern="0" dirty="0">
                <a:solidFill>
                  <a:srgbClr val="B8864A"/>
                </a:solidFill>
                <a:latin typeface="JetBrains Mono" pitchFamily="34" charset="0"/>
                <a:ea typeface="JetBrains Mono" pitchFamily="34" charset="-122"/>
                <a:cs typeface="JetBrains Mono" pitchFamily="34" charset="-120"/>
              </a:rPr>
              <a:t>EST. 1450  ·  SUSSEX</a:t>
            </a:r>
            <a:endParaRPr lang="en-US" sz="1200" dirty="0"/>
          </a:p>
        </p:txBody>
      </p:sp>
      <p:sp>
        <p:nvSpPr>
          <p:cNvPr id="3" name="Text 1"/>
          <p:cNvSpPr/>
          <p:nvPr/>
        </p:nvSpPr>
        <p:spPr>
          <a:xfrm>
            <a:off x="0" y="2743200"/>
            <a:ext cx="12191695" cy="1645920"/>
          </a:xfrm>
          <a:prstGeom prst="rect">
            <a:avLst/>
          </a:prstGeom>
          <a:noFill/>
          <a:ln/>
        </p:spPr>
        <p:txBody>
          <a:bodyPr wrap="square" lIns="0" tIns="0" rIns="0" bIns="0" rtlCol="0" anchor="ctr"/>
          <a:lstStyle/>
          <a:p>
            <a:pPr algn="ctr" indent="0" marL="0">
              <a:buNone/>
            </a:pPr>
            <a:r>
              <a:rPr lang="en-US" sz="12000" b="1" dirty="0">
                <a:solidFill>
                  <a:srgbClr val="F2EBDA"/>
                </a:solidFill>
                <a:latin typeface="Fraunces" pitchFamily="34" charset="0"/>
                <a:ea typeface="Fraunces" pitchFamily="34" charset="-122"/>
                <a:cs typeface="Fraunces" pitchFamily="34" charset="-120"/>
              </a:rPr>
              <a:t>Stoolball.</a:t>
            </a:r>
            <a:endParaRPr lang="en-US" sz="12000" dirty="0"/>
          </a:p>
        </p:txBody>
      </p:sp>
      <p:sp>
        <p:nvSpPr>
          <p:cNvPr id="4" name="Text 2"/>
          <p:cNvSpPr/>
          <p:nvPr/>
        </p:nvSpPr>
        <p:spPr>
          <a:xfrm>
            <a:off x="0" y="4434840"/>
            <a:ext cx="12191695" cy="548640"/>
          </a:xfrm>
          <a:prstGeom prst="rect">
            <a:avLst/>
          </a:prstGeom>
          <a:noFill/>
          <a:ln/>
        </p:spPr>
        <p:txBody>
          <a:bodyPr wrap="square" lIns="0" tIns="0" rIns="0" bIns="0" rtlCol="0" anchor="ctr"/>
          <a:lstStyle/>
          <a:p>
            <a:pPr algn="ctr" indent="0" marL="0">
              <a:buNone/>
            </a:pPr>
            <a:r>
              <a:rPr lang="en-US" sz="2400" i="1" dirty="0">
                <a:solidFill>
                  <a:srgbClr val="D8C8A8"/>
                </a:solidFill>
                <a:latin typeface="Fraunces" pitchFamily="34" charset="0"/>
                <a:ea typeface="Fraunces" pitchFamily="34" charset="-122"/>
                <a:cs typeface="Fraunces" pitchFamily="34" charset="-120"/>
              </a:rPr>
              <a:t>Older than cricket. Mostly forgotten. Still Sussex.</a:t>
            </a:r>
            <a:endParaRPr lang="en-US" sz="2400" dirty="0"/>
          </a:p>
        </p:txBody>
      </p:sp>
      <p:sp>
        <p:nvSpPr>
          <p:cNvPr id="5" name="Shape 3"/>
          <p:cNvSpPr/>
          <p:nvPr/>
        </p:nvSpPr>
        <p:spPr>
          <a:xfrm>
            <a:off x="5547208" y="5212080"/>
            <a:ext cx="1097280" cy="0"/>
          </a:xfrm>
          <a:prstGeom prst="line">
            <a:avLst/>
          </a:prstGeom>
          <a:noFill/>
          <a:ln w="12700">
            <a:solidFill>
              <a:srgbClr val="B8864A"/>
            </a:solidFill>
            <a:prstDash val="solid"/>
          </a:ln>
        </p:spPr>
      </p:sp>
      <p:sp>
        <p:nvSpPr>
          <p:cNvPr id="6" name="Text 4"/>
          <p:cNvSpPr/>
          <p:nvPr/>
        </p:nvSpPr>
        <p:spPr>
          <a:xfrm>
            <a:off x="0" y="5486400"/>
            <a:ext cx="12191695" cy="365760"/>
          </a:xfrm>
          <a:prstGeom prst="rect">
            <a:avLst/>
          </a:prstGeom>
          <a:noFill/>
          <a:ln/>
        </p:spPr>
        <p:txBody>
          <a:bodyPr wrap="square" lIns="0" tIns="0" rIns="0" bIns="0" rtlCol="0" anchor="ctr"/>
          <a:lstStyle/>
          <a:p>
            <a:pPr algn="ctr" indent="0" marL="0">
              <a:buNone/>
            </a:pPr>
            <a:r>
              <a:rPr lang="en-US" sz="1400" b="1" spc="400" kern="0" dirty="0">
                <a:solidFill>
                  <a:srgbClr val="B8864A"/>
                </a:solidFill>
                <a:latin typeface="JetBrains Mono" pitchFamily="34" charset="0"/>
                <a:ea typeface="JetBrains Mono" pitchFamily="34" charset="-122"/>
                <a:cs typeface="JetBrains Mono" pitchFamily="34" charset="-120"/>
              </a:rPr>
              <a:t>Learn more  ·  stoolball.app</a:t>
            </a:r>
            <a:endParaRPr lang="en-US" sz="1400" dirty="0"/>
          </a:p>
        </p:txBody>
      </p:sp>
      <p:sp>
        <p:nvSpPr>
          <p:cNvPr id="7" name="Text 5"/>
          <p:cNvSpPr/>
          <p:nvPr/>
        </p:nvSpPr>
        <p:spPr>
          <a:xfrm>
            <a:off x="0" y="5943600"/>
            <a:ext cx="12191695" cy="365760"/>
          </a:xfrm>
          <a:prstGeom prst="rect">
            <a:avLst/>
          </a:prstGeom>
          <a:noFill/>
          <a:ln/>
        </p:spPr>
        <p:txBody>
          <a:bodyPr wrap="square" lIns="0" tIns="0" rIns="0" bIns="0" rtlCol="0" anchor="ctr"/>
          <a:lstStyle/>
          <a:p>
            <a:pPr algn="ctr" indent="0" marL="0">
              <a:buNone/>
            </a:pPr>
            <a:r>
              <a:rPr lang="en-US" sz="1200" i="1" dirty="0">
                <a:solidFill>
                  <a:srgbClr val="D8C8A8"/>
                </a:solidFill>
                <a:latin typeface="Work Sans" pitchFamily="34" charset="0"/>
                <a:ea typeface="Work Sans" pitchFamily="34" charset="-122"/>
                <a:cs typeface="Work Sans" pitchFamily="34" charset="-120"/>
              </a:rPr>
              <a:t>Companion to the Stoolball Modular Schools Pack</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03 / 22</a:t>
            </a:r>
            <a:endParaRPr lang="en-US" sz="900" dirty="0"/>
          </a:p>
        </p:txBody>
      </p:sp>
      <p:sp>
        <p:nvSpPr>
          <p:cNvPr id="4" name="Text 2"/>
          <p:cNvSpPr/>
          <p:nvPr/>
        </p:nvSpPr>
        <p:spPr>
          <a:xfrm>
            <a:off x="502920" y="548640"/>
            <a:ext cx="73152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ANSWER</a:t>
            </a:r>
            <a:endParaRPr lang="en-US" sz="1000" dirty="0"/>
          </a:p>
        </p:txBody>
      </p:sp>
      <p:sp>
        <p:nvSpPr>
          <p:cNvPr id="5" name="Text 3"/>
          <p:cNvSpPr/>
          <p:nvPr/>
        </p:nvSpPr>
        <p:spPr>
          <a:xfrm>
            <a:off x="502920" y="1051560"/>
            <a:ext cx="11185855" cy="1280160"/>
          </a:xfrm>
          <a:prstGeom prst="rect">
            <a:avLst/>
          </a:prstGeom>
          <a:noFill/>
          <a:ln/>
        </p:spPr>
        <p:txBody>
          <a:bodyPr wrap="square" lIns="0" tIns="0" rIns="0" bIns="0" rtlCol="0" anchor="t"/>
          <a:lstStyle/>
          <a:p>
            <a:pPr algn="l" indent="0" marL="0">
              <a:buNone/>
            </a:pPr>
            <a:r>
              <a:rPr lang="en-US" sz="11000" b="1" dirty="0">
                <a:solidFill>
                  <a:srgbClr val="2E4A2C"/>
                </a:solidFill>
                <a:latin typeface="Fraunces" pitchFamily="34" charset="0"/>
                <a:ea typeface="Fraunces" pitchFamily="34" charset="-122"/>
                <a:cs typeface="Fraunces" pitchFamily="34" charset="-120"/>
              </a:rPr>
              <a:t>Stoolball.</a:t>
            </a:r>
            <a:endParaRPr lang="en-US" sz="11000" dirty="0"/>
          </a:p>
        </p:txBody>
      </p:sp>
      <p:sp>
        <p:nvSpPr>
          <p:cNvPr id="6" name="Text 4"/>
          <p:cNvSpPr/>
          <p:nvPr/>
        </p:nvSpPr>
        <p:spPr>
          <a:xfrm>
            <a:off x="502920" y="3017520"/>
            <a:ext cx="11185855" cy="731520"/>
          </a:xfrm>
          <a:prstGeom prst="rect">
            <a:avLst/>
          </a:prstGeom>
          <a:noFill/>
          <a:ln/>
        </p:spPr>
        <p:txBody>
          <a:bodyPr wrap="square" lIns="0" tIns="0" rIns="0" bIns="0" rtlCol="0" anchor="ctr"/>
          <a:lstStyle/>
          <a:p>
            <a:pPr algn="l" indent="0" marL="0">
              <a:buNone/>
            </a:pPr>
            <a:r>
              <a:rPr lang="en-US" sz="4000" i="1" dirty="0">
                <a:solidFill>
                  <a:srgbClr val="1C1A14"/>
                </a:solidFill>
                <a:latin typeface="Fraunces" pitchFamily="34" charset="0"/>
                <a:ea typeface="Fraunces" pitchFamily="34" charset="-122"/>
                <a:cs typeface="Fraunces" pitchFamily="34" charset="-120"/>
              </a:rPr>
              <a:t>A Sussex sport older than cricket.</a:t>
            </a:r>
            <a:endParaRPr lang="en-US" sz="4000" dirty="0"/>
          </a:p>
        </p:txBody>
      </p:sp>
      <p:sp>
        <p:nvSpPr>
          <p:cNvPr id="7" name="Text 5"/>
          <p:cNvSpPr/>
          <p:nvPr/>
        </p:nvSpPr>
        <p:spPr>
          <a:xfrm>
            <a:off x="502920" y="4206240"/>
            <a:ext cx="7619695" cy="1645920"/>
          </a:xfrm>
          <a:prstGeom prst="rect">
            <a:avLst/>
          </a:prstGeom>
          <a:noFill/>
          <a:ln/>
        </p:spPr>
        <p:txBody>
          <a:bodyPr wrap="square" lIns="0" tIns="0" rIns="0" bIns="0" rtlCol="0" anchor="t"/>
          <a:lstStyle/>
          <a:p>
            <a:pPr algn="l" indent="0" marL="0">
              <a:spcAft>
                <a:spcPts val="600"/>
              </a:spcAft>
              <a:buNone/>
            </a:pPr>
            <a:r>
              <a:rPr lang="en-US" sz="1800" dirty="0">
                <a:solidFill>
                  <a:srgbClr val="1C1A14"/>
                </a:solidFill>
                <a:latin typeface="Work Sans" pitchFamily="34" charset="0"/>
                <a:ea typeface="Work Sans" pitchFamily="34" charset="-122"/>
                <a:cs typeface="Work Sans" pitchFamily="34" charset="-120"/>
              </a:rPr>
              <a:t>Two teams. Fourteen overs each. A wooden wicket on a stake at chest height. The ball bowled underarm — and it arrives without bouncing.</a:t>
            </a:r>
            <a:endParaRPr lang="en-US" sz="1800" dirty="0"/>
          </a:p>
        </p:txBody>
      </p:sp>
      <p:pic>
        <p:nvPicPr>
          <p:cNvPr id="8" name="Image 0" descr="/home/claude/stoolball/images/up-downs-crest.png">    </p:cNvPr>
          <p:cNvPicPr>
            <a:picLocks noChangeAspect="1"/>
          </p:cNvPicPr>
          <p:nvPr/>
        </p:nvPicPr>
        <p:blipFill>
          <a:blip r:embed="rId1"/>
          <a:srcRect l="0" r="0" t="0" b="0"/>
          <a:stretch/>
        </p:blipFill>
        <p:spPr>
          <a:xfrm>
            <a:off x="9448495" y="3200400"/>
            <a:ext cx="2194560" cy="24688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04 / 22</a:t>
            </a:r>
            <a:endParaRPr lang="en-US" sz="900" dirty="0"/>
          </a:p>
        </p:txBody>
      </p:sp>
      <p:sp>
        <p:nvSpPr>
          <p:cNvPr id="4" name="Text 2"/>
          <p:cNvSpPr/>
          <p:nvPr/>
        </p:nvSpPr>
        <p:spPr>
          <a:xfrm>
            <a:off x="502920" y="548640"/>
            <a:ext cx="73152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PAUSE FOR VIDEO</a:t>
            </a:r>
            <a:endParaRPr lang="en-US" sz="1000" dirty="0"/>
          </a:p>
        </p:txBody>
      </p:sp>
      <p:sp>
        <p:nvSpPr>
          <p:cNvPr id="5" name="Text 3"/>
          <p:cNvSpPr/>
          <p:nvPr/>
        </p:nvSpPr>
        <p:spPr>
          <a:xfrm>
            <a:off x="502920" y="960120"/>
            <a:ext cx="11185855" cy="914400"/>
          </a:xfrm>
          <a:prstGeom prst="rect">
            <a:avLst/>
          </a:prstGeom>
          <a:noFill/>
          <a:ln/>
        </p:spPr>
        <p:txBody>
          <a:bodyPr wrap="square" lIns="0" tIns="0" rIns="0" bIns="0" rtlCol="0" anchor="t"/>
          <a:lstStyle/>
          <a:p>
            <a:pPr algn="l" indent="0" marL="0">
              <a:buNone/>
            </a:pPr>
            <a:r>
              <a:rPr lang="en-US" sz="4800" b="1" dirty="0">
                <a:solidFill>
                  <a:srgbClr val="2E4A2C"/>
                </a:solidFill>
                <a:latin typeface="Fraunces" pitchFamily="34" charset="0"/>
                <a:ea typeface="Fraunces" pitchFamily="34" charset="-122"/>
                <a:cs typeface="Fraunces" pitchFamily="34" charset="-120"/>
              </a:rPr>
              <a:t>Watch: What is stoolball?</a:t>
            </a:r>
            <a:endParaRPr lang="en-US" sz="4800" dirty="0"/>
          </a:p>
        </p:txBody>
      </p:sp>
      <p:sp>
        <p:nvSpPr>
          <p:cNvPr id="6" name="Shape 4"/>
          <p:cNvSpPr/>
          <p:nvPr/>
        </p:nvSpPr>
        <p:spPr>
          <a:xfrm>
            <a:off x="1371600" y="2194560"/>
            <a:ext cx="9448495" cy="3657600"/>
          </a:xfrm>
          <a:prstGeom prst="roundRect">
            <a:avLst>
              <a:gd name="adj" fmla="val 4500"/>
            </a:avLst>
          </a:prstGeom>
          <a:solidFill>
            <a:srgbClr val="FBF6EA"/>
          </a:solidFill>
          <a:ln w="6350">
            <a:solidFill>
              <a:srgbClr val="D8C8A8"/>
            </a:solidFill>
            <a:prstDash val="solid"/>
          </a:ln>
        </p:spPr>
      </p:sp>
      <p:sp>
        <p:nvSpPr>
          <p:cNvPr id="7" name="Shape 5"/>
          <p:cNvSpPr/>
          <p:nvPr/>
        </p:nvSpPr>
        <p:spPr>
          <a:xfrm>
            <a:off x="1554480" y="2377440"/>
            <a:ext cx="9082735" cy="3291840"/>
          </a:xfrm>
          <a:prstGeom prst="roundRect">
            <a:avLst>
              <a:gd name="adj" fmla="val 3333"/>
            </a:avLst>
          </a:prstGeom>
          <a:solidFill>
            <a:srgbClr val="FBF6EA"/>
          </a:solidFill>
          <a:ln w="19050">
            <a:solidFill>
              <a:srgbClr val="B8864A"/>
            </a:solidFill>
            <a:prstDash val="dash"/>
          </a:ln>
        </p:spPr>
      </p:sp>
      <p:sp>
        <p:nvSpPr>
          <p:cNvPr id="8" name="Shape 6"/>
          <p:cNvSpPr/>
          <p:nvPr/>
        </p:nvSpPr>
        <p:spPr>
          <a:xfrm>
            <a:off x="5592928" y="3429000"/>
            <a:ext cx="1005840" cy="1005840"/>
          </a:xfrm>
          <a:prstGeom prst="ellipse">
            <a:avLst/>
          </a:prstGeom>
          <a:solidFill>
            <a:srgbClr val="2E4A2C"/>
          </a:solidFill>
          <a:ln w="12700">
            <a:solidFill>
              <a:srgbClr val="2E4A2C"/>
            </a:solidFill>
            <a:prstDash val="solid"/>
          </a:ln>
        </p:spPr>
      </p:sp>
      <p:sp>
        <p:nvSpPr>
          <p:cNvPr id="9" name="Text 7"/>
          <p:cNvSpPr/>
          <p:nvPr/>
        </p:nvSpPr>
        <p:spPr>
          <a:xfrm>
            <a:off x="5821528" y="3520440"/>
            <a:ext cx="640080" cy="822960"/>
          </a:xfrm>
          <a:prstGeom prst="rect">
            <a:avLst/>
          </a:prstGeom>
          <a:noFill/>
          <a:ln/>
        </p:spPr>
        <p:txBody>
          <a:bodyPr wrap="square" lIns="0" tIns="0" rIns="0" bIns="0" rtlCol="0" anchor="ctr"/>
          <a:lstStyle/>
          <a:p>
            <a:pPr algn="ctr" indent="0" marL="0">
              <a:buNone/>
            </a:pPr>
            <a:r>
              <a:rPr lang="en-US" sz="3600" dirty="0">
                <a:solidFill>
                  <a:srgbClr val="FBF6EA"/>
                </a:solidFill>
                <a:latin typeface="Work Sans" pitchFamily="34" charset="0"/>
                <a:ea typeface="Work Sans" pitchFamily="34" charset="-122"/>
                <a:cs typeface="Work Sans" pitchFamily="34" charset="-120"/>
              </a:rPr>
              <a:t>▶</a:t>
            </a:r>
            <a:endParaRPr lang="en-US" sz="3600" dirty="0"/>
          </a:p>
        </p:txBody>
      </p:sp>
      <p:sp>
        <p:nvSpPr>
          <p:cNvPr id="10" name="Text 8"/>
          <p:cNvSpPr/>
          <p:nvPr/>
        </p:nvSpPr>
        <p:spPr>
          <a:xfrm>
            <a:off x="1371600" y="5989320"/>
            <a:ext cx="9448495" cy="365760"/>
          </a:xfrm>
          <a:prstGeom prst="rect">
            <a:avLst/>
          </a:prstGeom>
          <a:noFill/>
          <a:ln/>
        </p:spPr>
        <p:txBody>
          <a:bodyPr wrap="square" lIns="0" tIns="0" rIns="0" bIns="0" rtlCol="0" anchor="ctr"/>
          <a:lstStyle/>
          <a:p>
            <a:pPr algn="ctr" indent="0" marL="0">
              <a:buNone/>
            </a:pPr>
            <a:r>
              <a:rPr lang="en-US" sz="1000" spc="200" kern="0" dirty="0">
                <a:solidFill>
                  <a:srgbClr val="6B6456"/>
                </a:solidFill>
                <a:latin typeface="JetBrains Mono" pitchFamily="34" charset="0"/>
                <a:ea typeface="JetBrains Mono" pitchFamily="34" charset="-122"/>
                <a:cs typeface="JetBrains Mono" pitchFamily="34" charset="-120"/>
              </a:rPr>
              <a:t>Drop a 1–3 minute intro clip here  ·  Google Slides → Insert → Video</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05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a:t>
            </a:r>
            <a:endParaRPr lang="en-US" sz="5600" dirty="0"/>
          </a:p>
        </p:txBody>
      </p:sp>
      <p:sp>
        <p:nvSpPr>
          <p:cNvPr id="5" name="Text 3"/>
          <p:cNvSpPr/>
          <p:nvPr/>
        </p:nvSpPr>
        <p:spPr>
          <a:xfrm>
            <a:off x="123444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STORY  ·  01 / 04</a:t>
            </a:r>
            <a:endParaRPr lang="en-US" sz="1000" dirty="0"/>
          </a:p>
        </p:txBody>
      </p:sp>
      <p:sp>
        <p:nvSpPr>
          <p:cNvPr id="6" name="Text 4"/>
          <p:cNvSpPr/>
          <p:nvPr/>
        </p:nvSpPr>
        <p:spPr>
          <a:xfrm>
            <a:off x="502920" y="1691640"/>
            <a:ext cx="11185855" cy="1463040"/>
          </a:xfrm>
          <a:prstGeom prst="rect">
            <a:avLst/>
          </a:prstGeom>
          <a:noFill/>
          <a:ln/>
        </p:spPr>
        <p:txBody>
          <a:bodyPr wrap="square" lIns="0" tIns="0" rIns="0" bIns="0" rtlCol="0" anchor="t"/>
          <a:lstStyle/>
          <a:p>
            <a:pPr algn="l" indent="0" marL="0">
              <a:buNone/>
            </a:pPr>
            <a:r>
              <a:rPr lang="en-US" sz="5200" b="1" dirty="0">
                <a:solidFill>
                  <a:srgbClr val="2E4A2C"/>
                </a:solidFill>
                <a:latin typeface="Fraunces" pitchFamily="34" charset="0"/>
                <a:ea typeface="Fraunces" pitchFamily="34" charset="-122"/>
                <a:cs typeface="Fraunces" pitchFamily="34" charset="-120"/>
              </a:rPr>
              <a:t>1450 · Milkmaids and milking stools</a:t>
            </a:r>
            <a:endParaRPr lang="en-US" sz="5200" dirty="0"/>
          </a:p>
        </p:txBody>
      </p:sp>
      <p:sp>
        <p:nvSpPr>
          <p:cNvPr id="7" name="Shape 5"/>
          <p:cNvSpPr/>
          <p:nvPr/>
        </p:nvSpPr>
        <p:spPr>
          <a:xfrm>
            <a:off x="502920" y="3246120"/>
            <a:ext cx="1371600" cy="0"/>
          </a:xfrm>
          <a:prstGeom prst="line">
            <a:avLst/>
          </a:prstGeom>
          <a:noFill/>
          <a:ln w="12700">
            <a:solidFill>
              <a:srgbClr val="B8864A"/>
            </a:solidFill>
            <a:prstDash val="solid"/>
          </a:ln>
        </p:spPr>
      </p:sp>
      <p:sp>
        <p:nvSpPr>
          <p:cNvPr id="8" name="Text 6"/>
          <p:cNvSpPr/>
          <p:nvPr/>
        </p:nvSpPr>
        <p:spPr>
          <a:xfrm>
            <a:off x="502920" y="3611880"/>
            <a:ext cx="11185855" cy="2560320"/>
          </a:xfrm>
          <a:prstGeom prst="rect">
            <a:avLst/>
          </a:prstGeom>
          <a:noFill/>
          <a:ln/>
        </p:spPr>
        <p:txBody>
          <a:bodyPr wrap="square" lIns="0" tIns="0" rIns="0" bIns="0" rtlCol="0" anchor="t"/>
          <a:lstStyle/>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Stoolball was first recorded by name in the 15th century — more than a hundred years before cricket. Legend has it milkmaids played with their three-legged milking stools as targets, and a wooden milk bowl as a bat. That older name still survives: bittle-battle.</a:t>
            </a:r>
            <a:endParaRPr lang="en-US" sz="1800" dirty="0"/>
          </a:p>
          <a:p>
            <a:pPr algn="l" indent="0" marL="0">
              <a:spcAft>
                <a:spcPts val="1000"/>
              </a:spcAft>
              <a:buNone/>
            </a:pPr>
            <a:endParaRPr lang="en-US" sz="1800" dirty="0"/>
          </a:p>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It was an Easter-time game. Often a courtship game. Played on village greens long before anyone thought of pavilions or whites.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06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a:t>
            </a:r>
            <a:endParaRPr lang="en-US" sz="5600" dirty="0"/>
          </a:p>
        </p:txBody>
      </p:sp>
      <p:sp>
        <p:nvSpPr>
          <p:cNvPr id="5" name="Text 3"/>
          <p:cNvSpPr/>
          <p:nvPr/>
        </p:nvSpPr>
        <p:spPr>
          <a:xfrm>
            <a:off x="123444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STORY  ·  02 / 04</a:t>
            </a:r>
            <a:endParaRPr lang="en-US" sz="1000" dirty="0"/>
          </a:p>
        </p:txBody>
      </p:sp>
      <p:sp>
        <p:nvSpPr>
          <p:cNvPr id="6" name="Text 4"/>
          <p:cNvSpPr/>
          <p:nvPr/>
        </p:nvSpPr>
        <p:spPr>
          <a:xfrm>
            <a:off x="502920" y="1691640"/>
            <a:ext cx="11185855" cy="1463040"/>
          </a:xfrm>
          <a:prstGeom prst="rect">
            <a:avLst/>
          </a:prstGeom>
          <a:noFill/>
          <a:ln/>
        </p:spPr>
        <p:txBody>
          <a:bodyPr wrap="square" lIns="0" tIns="0" rIns="0" bIns="0" rtlCol="0" anchor="t"/>
          <a:lstStyle/>
          <a:p>
            <a:pPr algn="l" indent="0" marL="0">
              <a:buNone/>
            </a:pPr>
            <a:r>
              <a:rPr lang="en-US" sz="5200" b="1" dirty="0">
                <a:solidFill>
                  <a:srgbClr val="2E4A2C"/>
                </a:solidFill>
                <a:latin typeface="Fraunces" pitchFamily="34" charset="0"/>
                <a:ea typeface="Fraunces" pitchFamily="34" charset="-122"/>
                <a:cs typeface="Fraunces" pitchFamily="34" charset="-120"/>
              </a:rPr>
              <a:t>Shakespeare gave it a wink</a:t>
            </a:r>
            <a:endParaRPr lang="en-US" sz="5200" dirty="0"/>
          </a:p>
        </p:txBody>
      </p:sp>
      <p:sp>
        <p:nvSpPr>
          <p:cNvPr id="7" name="Shape 5"/>
          <p:cNvSpPr/>
          <p:nvPr/>
        </p:nvSpPr>
        <p:spPr>
          <a:xfrm>
            <a:off x="502920" y="3246120"/>
            <a:ext cx="1371600" cy="0"/>
          </a:xfrm>
          <a:prstGeom prst="line">
            <a:avLst/>
          </a:prstGeom>
          <a:noFill/>
          <a:ln w="12700">
            <a:solidFill>
              <a:srgbClr val="B8864A"/>
            </a:solidFill>
            <a:prstDash val="solid"/>
          </a:ln>
        </p:spPr>
      </p:sp>
      <p:sp>
        <p:nvSpPr>
          <p:cNvPr id="8" name="Text 6"/>
          <p:cNvSpPr/>
          <p:nvPr/>
        </p:nvSpPr>
        <p:spPr>
          <a:xfrm>
            <a:off x="502920" y="3611880"/>
            <a:ext cx="11185855" cy="2560320"/>
          </a:xfrm>
          <a:prstGeom prst="rect">
            <a:avLst/>
          </a:prstGeom>
          <a:noFill/>
          <a:ln/>
        </p:spPr>
        <p:txBody>
          <a:bodyPr wrap="square" lIns="0" tIns="0" rIns="0" bIns="0" rtlCol="0" anchor="t"/>
          <a:lstStyle/>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In The Two Noble Kinsmen (c.1613), Shakespeare and John Fletcher had a character say she had been “playing stool ball.” To a Jacobean audience it was a knowing euphemism — proof the game was common enough across England to be a literary reference.</a:t>
            </a:r>
            <a:endParaRPr lang="en-US" sz="1800" dirty="0"/>
          </a:p>
          <a:p>
            <a:pPr algn="l" indent="0" marL="0">
              <a:spcAft>
                <a:spcPts val="1000"/>
              </a:spcAft>
              <a:buNone/>
            </a:pPr>
            <a:endParaRPr lang="en-US" sz="1800" dirty="0"/>
          </a:p>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The first recorded match by name? Glynde Butterflies versus Firle Blues, 1866. Still in Sussex.</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07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a:t>
            </a:r>
            <a:endParaRPr lang="en-US" sz="5600" dirty="0"/>
          </a:p>
        </p:txBody>
      </p:sp>
      <p:sp>
        <p:nvSpPr>
          <p:cNvPr id="5" name="Text 3"/>
          <p:cNvSpPr/>
          <p:nvPr/>
        </p:nvSpPr>
        <p:spPr>
          <a:xfrm>
            <a:off x="123444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STORY  ·  03 / 04</a:t>
            </a:r>
            <a:endParaRPr lang="en-US" sz="1000" dirty="0"/>
          </a:p>
        </p:txBody>
      </p:sp>
      <p:sp>
        <p:nvSpPr>
          <p:cNvPr id="6" name="Text 4"/>
          <p:cNvSpPr/>
          <p:nvPr/>
        </p:nvSpPr>
        <p:spPr>
          <a:xfrm>
            <a:off x="502920" y="1691640"/>
            <a:ext cx="11185855" cy="1463040"/>
          </a:xfrm>
          <a:prstGeom prst="rect">
            <a:avLst/>
          </a:prstGeom>
          <a:noFill/>
          <a:ln/>
        </p:spPr>
        <p:txBody>
          <a:bodyPr wrap="square" lIns="0" tIns="0" rIns="0" bIns="0" rtlCol="0" anchor="t"/>
          <a:lstStyle/>
          <a:p>
            <a:pPr algn="l" indent="0" marL="0">
              <a:buNone/>
            </a:pPr>
            <a:r>
              <a:rPr lang="en-US" sz="5200" b="1" dirty="0">
                <a:solidFill>
                  <a:srgbClr val="2E4A2C"/>
                </a:solidFill>
                <a:latin typeface="Fraunces" pitchFamily="34" charset="0"/>
                <a:ea typeface="Fraunces" pitchFamily="34" charset="-122"/>
                <a:cs typeface="Fraunces" pitchFamily="34" charset="-120"/>
              </a:rPr>
              <a:t>1917 · Revived for wounded soldiers</a:t>
            </a:r>
            <a:endParaRPr lang="en-US" sz="5200" dirty="0"/>
          </a:p>
        </p:txBody>
      </p:sp>
      <p:sp>
        <p:nvSpPr>
          <p:cNvPr id="7" name="Shape 5"/>
          <p:cNvSpPr/>
          <p:nvPr/>
        </p:nvSpPr>
        <p:spPr>
          <a:xfrm>
            <a:off x="502920" y="3246120"/>
            <a:ext cx="1371600" cy="0"/>
          </a:xfrm>
          <a:prstGeom prst="line">
            <a:avLst/>
          </a:prstGeom>
          <a:noFill/>
          <a:ln w="12700">
            <a:solidFill>
              <a:srgbClr val="B8864A"/>
            </a:solidFill>
            <a:prstDash val="solid"/>
          </a:ln>
        </p:spPr>
      </p:sp>
      <p:sp>
        <p:nvSpPr>
          <p:cNvPr id="8" name="Text 6"/>
          <p:cNvSpPr/>
          <p:nvPr/>
        </p:nvSpPr>
        <p:spPr>
          <a:xfrm>
            <a:off x="502920" y="3611880"/>
            <a:ext cx="11185855" cy="2560320"/>
          </a:xfrm>
          <a:prstGeom prst="rect">
            <a:avLst/>
          </a:prstGeom>
          <a:noFill/>
          <a:ln/>
        </p:spPr>
        <p:txBody>
          <a:bodyPr wrap="square" lIns="0" tIns="0" rIns="0" bIns="0" rtlCol="0" anchor="t"/>
          <a:lstStyle/>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Major William Grantham — Sussex landowner and KC — brought stoolball back as rehabilitation for soldiers convalescing at Brighton Royal Pavilion military hospital. He turned up to matches in a traditional Sussex round-frock and a beaver hat.</a:t>
            </a:r>
            <a:endParaRPr lang="en-US" sz="1800" dirty="0"/>
          </a:p>
          <a:p>
            <a:pPr algn="l" indent="0" marL="0">
              <a:spcAft>
                <a:spcPts val="1000"/>
              </a:spcAft>
              <a:buNone/>
            </a:pPr>
            <a:endParaRPr lang="en-US" sz="1800" dirty="0"/>
          </a:p>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In 1923 he founded the Stoolball Association of Great Britain at Lord’s.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08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a:t>
            </a:r>
            <a:endParaRPr lang="en-US" sz="5600" dirty="0"/>
          </a:p>
        </p:txBody>
      </p:sp>
      <p:sp>
        <p:nvSpPr>
          <p:cNvPr id="5" name="Text 3"/>
          <p:cNvSpPr/>
          <p:nvPr/>
        </p:nvSpPr>
        <p:spPr>
          <a:xfrm>
            <a:off x="1234440" y="777240"/>
            <a:ext cx="45720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STORY  ·  04 / 04</a:t>
            </a:r>
            <a:endParaRPr lang="en-US" sz="1000" dirty="0"/>
          </a:p>
        </p:txBody>
      </p:sp>
      <p:sp>
        <p:nvSpPr>
          <p:cNvPr id="6" name="Text 4"/>
          <p:cNvSpPr/>
          <p:nvPr/>
        </p:nvSpPr>
        <p:spPr>
          <a:xfrm>
            <a:off x="502920" y="1691640"/>
            <a:ext cx="11185855" cy="1463040"/>
          </a:xfrm>
          <a:prstGeom prst="rect">
            <a:avLst/>
          </a:prstGeom>
          <a:noFill/>
          <a:ln/>
        </p:spPr>
        <p:txBody>
          <a:bodyPr wrap="square" lIns="0" tIns="0" rIns="0" bIns="0" rtlCol="0" anchor="t"/>
          <a:lstStyle/>
          <a:p>
            <a:pPr algn="l" indent="0" marL="0">
              <a:buNone/>
            </a:pPr>
            <a:r>
              <a:rPr lang="en-US" sz="5200" b="1" dirty="0">
                <a:solidFill>
                  <a:srgbClr val="2E4A2C"/>
                </a:solidFill>
                <a:latin typeface="Fraunces" pitchFamily="34" charset="0"/>
                <a:ea typeface="Fraunces" pitchFamily="34" charset="-122"/>
                <a:cs typeface="Fraunces" pitchFamily="34" charset="-120"/>
              </a:rPr>
              <a:t>Today · An officially recognised sport</a:t>
            </a:r>
            <a:endParaRPr lang="en-US" sz="5200" dirty="0"/>
          </a:p>
        </p:txBody>
      </p:sp>
      <p:sp>
        <p:nvSpPr>
          <p:cNvPr id="7" name="Shape 5"/>
          <p:cNvSpPr/>
          <p:nvPr/>
        </p:nvSpPr>
        <p:spPr>
          <a:xfrm>
            <a:off x="502920" y="3246120"/>
            <a:ext cx="1371600" cy="0"/>
          </a:xfrm>
          <a:prstGeom prst="line">
            <a:avLst/>
          </a:prstGeom>
          <a:noFill/>
          <a:ln w="12700">
            <a:solidFill>
              <a:srgbClr val="B8864A"/>
            </a:solidFill>
            <a:prstDash val="solid"/>
          </a:ln>
        </p:spPr>
      </p:sp>
      <p:sp>
        <p:nvSpPr>
          <p:cNvPr id="8" name="Text 6"/>
          <p:cNvSpPr/>
          <p:nvPr/>
        </p:nvSpPr>
        <p:spPr>
          <a:xfrm>
            <a:off x="502920" y="3611880"/>
            <a:ext cx="11185855" cy="2560320"/>
          </a:xfrm>
          <a:prstGeom prst="rect">
            <a:avLst/>
          </a:prstGeom>
          <a:noFill/>
          <a:ln/>
        </p:spPr>
        <p:txBody>
          <a:bodyPr wrap="square" lIns="0" tIns="0" rIns="0" bIns="0" rtlCol="0" anchor="t"/>
          <a:lstStyle/>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The National Stoolball Association was founded in 1979 and renamed Stoolball England in 2010. In 2008 stoolball became an officially recognised sport.</a:t>
            </a:r>
            <a:endParaRPr lang="en-US" sz="1800" dirty="0"/>
          </a:p>
          <a:p>
            <a:pPr algn="l" indent="0" marL="0">
              <a:spcAft>
                <a:spcPts val="1000"/>
              </a:spcAft>
              <a:buNone/>
            </a:pPr>
            <a:endParaRPr lang="en-US" sz="1800" dirty="0"/>
          </a:p>
          <a:p>
            <a:pPr algn="l" indent="0" marL="0">
              <a:spcAft>
                <a:spcPts val="1000"/>
              </a:spcAft>
              <a:buNone/>
            </a:pPr>
            <a:r>
              <a:rPr lang="en-US" sz="1800" dirty="0">
                <a:solidFill>
                  <a:srgbClr val="1C1A14"/>
                </a:solidFill>
                <a:latin typeface="Work Sans" pitchFamily="34" charset="0"/>
                <a:ea typeface="Work Sans" pitchFamily="34" charset="-122"/>
                <a:cs typeface="Work Sans" pitchFamily="34" charset="-120"/>
              </a:rPr>
              <a:t>Today it is played in mixed and ladies’ leagues across Sussex, Kent, Surrey and the Midlands. The Eastbourne Red Triangle Stoolball League has 18 sides across three divisions, fixtures every summer evening.</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2EBDA"/>
        </a:solidFill>
      </p:bgPr>
    </p:bg>
    <p:spTree>
      <p:nvGrpSpPr>
        <p:cNvPr id="1" name=""/>
        <p:cNvGrpSpPr/>
        <p:nvPr/>
      </p:nvGrpSpPr>
      <p:grpSpPr>
        <a:xfrm>
          <a:off x="0" y="0"/>
          <a:ext cx="0" cy="0"/>
          <a:chOff x="0" y="0"/>
          <a:chExt cx="0" cy="0"/>
        </a:xfrm>
      </p:grpSpPr>
      <p:sp>
        <p:nvSpPr>
          <p:cNvPr id="2" name="Text 0"/>
          <p:cNvSpPr/>
          <p:nvPr/>
        </p:nvSpPr>
        <p:spPr>
          <a:xfrm>
            <a:off x="502920" y="6492240"/>
            <a:ext cx="2743200" cy="274320"/>
          </a:xfrm>
          <a:prstGeom prst="rect">
            <a:avLst/>
          </a:prstGeom>
          <a:noFill/>
          <a:ln/>
        </p:spPr>
        <p:txBody>
          <a:bodyPr wrap="square" lIns="0" tIns="0" rIns="0" bIns="0" rtlCol="0" anchor="ctr"/>
          <a:lstStyle/>
          <a:p>
            <a:pPr indent="0" marL="0">
              <a:buNone/>
            </a:pPr>
            <a:r>
              <a:rPr lang="en-US" sz="900" spc="100" kern="0" dirty="0">
                <a:solidFill>
                  <a:srgbClr val="6B6456"/>
                </a:solidFill>
                <a:latin typeface="JetBrains Mono" pitchFamily="34" charset="0"/>
                <a:ea typeface="JetBrains Mono" pitchFamily="34" charset="-122"/>
                <a:cs typeface="JetBrains Mono" pitchFamily="34" charset="-120"/>
              </a:rPr>
              <a:t>stoolball.app</a:t>
            </a:r>
            <a:endParaRPr lang="en-US" sz="900" dirty="0"/>
          </a:p>
        </p:txBody>
      </p:sp>
      <p:sp>
        <p:nvSpPr>
          <p:cNvPr id="3" name="Text 1"/>
          <p:cNvSpPr/>
          <p:nvPr/>
        </p:nvSpPr>
        <p:spPr>
          <a:xfrm>
            <a:off x="9859975" y="6492240"/>
            <a:ext cx="1828800" cy="274320"/>
          </a:xfrm>
          <a:prstGeom prst="rect">
            <a:avLst/>
          </a:prstGeom>
          <a:noFill/>
          <a:ln/>
        </p:spPr>
        <p:txBody>
          <a:bodyPr wrap="square" lIns="0" tIns="0" rIns="0" bIns="0" rtlCol="0" anchor="ctr"/>
          <a:lstStyle/>
          <a:p>
            <a:pPr algn="r" indent="0" marL="0">
              <a:buNone/>
            </a:pPr>
            <a:r>
              <a:rPr lang="en-US" sz="900" spc="400" kern="0" dirty="0">
                <a:solidFill>
                  <a:srgbClr val="B8864A"/>
                </a:solidFill>
                <a:latin typeface="JetBrains Mono" pitchFamily="34" charset="0"/>
                <a:ea typeface="JetBrains Mono" pitchFamily="34" charset="-122"/>
                <a:cs typeface="JetBrains Mono" pitchFamily="34" charset="-120"/>
              </a:rPr>
              <a:t>09 / 22</a:t>
            </a:r>
            <a:endParaRPr lang="en-US" sz="900" dirty="0"/>
          </a:p>
        </p:txBody>
      </p:sp>
      <p:sp>
        <p:nvSpPr>
          <p:cNvPr id="4" name="Text 2"/>
          <p:cNvSpPr/>
          <p:nvPr/>
        </p:nvSpPr>
        <p:spPr>
          <a:xfrm>
            <a:off x="502920" y="502920"/>
            <a:ext cx="731520" cy="731520"/>
          </a:xfrm>
          <a:prstGeom prst="rect">
            <a:avLst/>
          </a:prstGeom>
          <a:noFill/>
          <a:ln/>
        </p:spPr>
        <p:txBody>
          <a:bodyPr wrap="square" lIns="0" tIns="0" rIns="0" bIns="0" rtlCol="0" anchor="t"/>
          <a:lstStyle/>
          <a:p>
            <a:pPr algn="l" indent="0" marL="0">
              <a:buNone/>
            </a:pPr>
            <a:r>
              <a:rPr lang="en-US" sz="5600" i="1" dirty="0">
                <a:solidFill>
                  <a:srgbClr val="B8864A"/>
                </a:solidFill>
                <a:latin typeface="Fraunces" pitchFamily="34" charset="0"/>
                <a:ea typeface="Fraunces" pitchFamily="34" charset="-122"/>
                <a:cs typeface="Fraunces" pitchFamily="34" charset="-120"/>
              </a:rPr>
              <a:t>II.</a:t>
            </a:r>
            <a:endParaRPr lang="en-US" sz="5600" dirty="0"/>
          </a:p>
        </p:txBody>
      </p:sp>
      <p:sp>
        <p:nvSpPr>
          <p:cNvPr id="5" name="Text 3"/>
          <p:cNvSpPr/>
          <p:nvPr/>
        </p:nvSpPr>
        <p:spPr>
          <a:xfrm>
            <a:off x="1234440" y="777240"/>
            <a:ext cx="5486400" cy="320040"/>
          </a:xfrm>
          <a:prstGeom prst="rect">
            <a:avLst/>
          </a:prstGeom>
          <a:noFill/>
          <a:ln/>
        </p:spPr>
        <p:txBody>
          <a:bodyPr wrap="square" lIns="0" tIns="0" rIns="0" bIns="0" rtlCol="0" anchor="ctr"/>
          <a:lstStyle/>
          <a:p>
            <a:pPr algn="l" indent="0" marL="0">
              <a:buNone/>
            </a:pPr>
            <a:r>
              <a:rPr lang="en-US" sz="1000" b="1" spc="600" kern="0" dirty="0">
                <a:solidFill>
                  <a:srgbClr val="B8864A"/>
                </a:solidFill>
                <a:latin typeface="JetBrains Mono" pitchFamily="34" charset="0"/>
                <a:ea typeface="JetBrains Mono" pitchFamily="34" charset="-122"/>
                <a:cs typeface="JetBrains Mono" pitchFamily="34" charset="-120"/>
              </a:rPr>
              <a:t>THE SETUP  ·  01 / 04</a:t>
            </a:r>
            <a:endParaRPr lang="en-US" sz="1000" dirty="0"/>
          </a:p>
        </p:txBody>
      </p:sp>
      <p:sp>
        <p:nvSpPr>
          <p:cNvPr id="6" name="Text 4"/>
          <p:cNvSpPr/>
          <p:nvPr/>
        </p:nvSpPr>
        <p:spPr>
          <a:xfrm>
            <a:off x="502920" y="1691640"/>
            <a:ext cx="5943600" cy="1828800"/>
          </a:xfrm>
          <a:prstGeom prst="rect">
            <a:avLst/>
          </a:prstGeom>
          <a:noFill/>
          <a:ln/>
        </p:spPr>
        <p:txBody>
          <a:bodyPr wrap="square" lIns="0" tIns="0" rIns="0" bIns="0" rtlCol="0" anchor="t"/>
          <a:lstStyle/>
          <a:p>
            <a:pPr algn="l" indent="0" marL="0">
              <a:buNone/>
            </a:pPr>
            <a:r>
              <a:rPr lang="en-US" sz="3800" b="1" dirty="0">
                <a:solidFill>
                  <a:srgbClr val="2E4A2C"/>
                </a:solidFill>
                <a:latin typeface="Fraunces" pitchFamily="34" charset="0"/>
                <a:ea typeface="Fraunces" pitchFamily="34" charset="-122"/>
                <a:cs typeface="Fraunces" pitchFamily="34" charset="-120"/>
              </a:rPr>
              <a:t>Two wickets, 16 yards apart</a:t>
            </a:r>
            <a:endParaRPr lang="en-US" sz="3800" dirty="0"/>
          </a:p>
        </p:txBody>
      </p:sp>
      <p:sp>
        <p:nvSpPr>
          <p:cNvPr id="7" name="Shape 5"/>
          <p:cNvSpPr/>
          <p:nvPr/>
        </p:nvSpPr>
        <p:spPr>
          <a:xfrm>
            <a:off x="502920" y="3703320"/>
            <a:ext cx="1371600" cy="0"/>
          </a:xfrm>
          <a:prstGeom prst="line">
            <a:avLst/>
          </a:prstGeom>
          <a:noFill/>
          <a:ln w="12700">
            <a:solidFill>
              <a:srgbClr val="B8864A"/>
            </a:solidFill>
            <a:prstDash val="solid"/>
          </a:ln>
        </p:spPr>
      </p:sp>
      <p:sp>
        <p:nvSpPr>
          <p:cNvPr id="8" name="Text 6"/>
          <p:cNvSpPr/>
          <p:nvPr/>
        </p:nvSpPr>
        <p:spPr>
          <a:xfrm>
            <a:off x="502920" y="4023360"/>
            <a:ext cx="5943600" cy="2286000"/>
          </a:xfrm>
          <a:prstGeom prst="rect">
            <a:avLst/>
          </a:prstGeom>
          <a:noFill/>
          <a:ln/>
        </p:spPr>
        <p:txBody>
          <a:bodyPr wrap="square" lIns="0" tIns="0" rIns="0" bIns="0" rtlCol="0" anchor="t"/>
          <a:lstStyle/>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The boundary sits 40 metres (45 yards) from the centre. Two wickets are pitched 16 yards apart, north-south where the ground allows.</a:t>
            </a:r>
            <a:endParaRPr lang="en-US" sz="1600" dirty="0"/>
          </a:p>
          <a:p>
            <a:pPr algn="l" indent="0" marL="0">
              <a:spcAft>
                <a:spcPts val="1000"/>
              </a:spcAft>
              <a:buNone/>
            </a:pPr>
            <a:endParaRPr lang="en-US" sz="1600" dirty="0"/>
          </a:p>
          <a:p>
            <a:pPr algn="l" indent="0" marL="0">
              <a:spcAft>
                <a:spcPts val="1000"/>
              </a:spcAft>
              <a:buNone/>
            </a:pPr>
            <a:r>
              <a:rPr lang="en-US" sz="1600" dirty="0">
                <a:solidFill>
                  <a:srgbClr val="1C1A14"/>
                </a:solidFill>
                <a:latin typeface="Work Sans" pitchFamily="34" charset="0"/>
                <a:ea typeface="Work Sans" pitchFamily="34" charset="-122"/>
                <a:cs typeface="Work Sans" pitchFamily="34" charset="-120"/>
              </a:rPr>
              <a:t>The bowling crease is 10 yards from the batting wicket — a line one yard long, the bowler delivers from behind it.</a:t>
            </a:r>
            <a:endParaRPr lang="en-US" sz="1600" dirty="0"/>
          </a:p>
        </p:txBody>
      </p:sp>
      <p:pic>
        <p:nvPicPr>
          <p:cNvPr id="9" name="Image 0" descr="/home/claude/stoolball/images/field-diagram.png">    </p:cNvPr>
          <p:cNvPicPr>
            <a:picLocks noChangeAspect="1"/>
          </p:cNvPicPr>
          <p:nvPr/>
        </p:nvPicPr>
        <p:blipFill>
          <a:blip r:embed="rId1"/>
          <a:srcRect l="0" r="0" t="0" b="0"/>
          <a:stretch/>
        </p:blipFill>
        <p:spPr>
          <a:xfrm>
            <a:off x="6949440" y="1554480"/>
            <a:ext cx="4846320" cy="4572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Up and Downs Stoolball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Stoolball — A pocket guide</dc:title>
  <dc:subject>A schools companion to stoolball.app</dc:subject>
  <dc:creator>Adam McNaught-Davis</dc:creator>
  <cp:lastModifiedBy>Adam McNaught-Davis</cp:lastModifiedBy>
  <cp:revision>1</cp:revision>
  <dcterms:created xsi:type="dcterms:W3CDTF">2026-05-12T08:25:19Z</dcterms:created>
  <dcterms:modified xsi:type="dcterms:W3CDTF">2026-05-12T08:25:19Z</dcterms:modified>
</cp:coreProperties>
</file>